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6" r:id="rId2"/>
    <p:sldMasterId id="2147483690" r:id="rId3"/>
    <p:sldMasterId id="2147483696" r:id="rId4"/>
    <p:sldMasterId id="2147483708" r:id="rId5"/>
  </p:sldMasterIdLst>
  <p:notesMasterIdLst>
    <p:notesMasterId r:id="rId45"/>
  </p:notesMasterIdLst>
  <p:sldIdLst>
    <p:sldId id="447" r:id="rId6"/>
    <p:sldId id="527" r:id="rId7"/>
    <p:sldId id="535" r:id="rId8"/>
    <p:sldId id="625" r:id="rId9"/>
    <p:sldId id="580" r:id="rId10"/>
    <p:sldId id="589" r:id="rId11"/>
    <p:sldId id="581" r:id="rId12"/>
    <p:sldId id="606" r:id="rId13"/>
    <p:sldId id="594" r:id="rId14"/>
    <p:sldId id="595" r:id="rId15"/>
    <p:sldId id="613" r:id="rId16"/>
    <p:sldId id="596" r:id="rId17"/>
    <p:sldId id="607" r:id="rId18"/>
    <p:sldId id="603" r:id="rId19"/>
    <p:sldId id="620" r:id="rId20"/>
    <p:sldId id="621" r:id="rId21"/>
    <p:sldId id="622" r:id="rId22"/>
    <p:sldId id="624" r:id="rId23"/>
    <p:sldId id="623" r:id="rId24"/>
    <p:sldId id="614" r:id="rId25"/>
    <p:sldId id="617" r:id="rId26"/>
    <p:sldId id="615" r:id="rId27"/>
    <p:sldId id="616" r:id="rId28"/>
    <p:sldId id="609" r:id="rId29"/>
    <p:sldId id="571" r:id="rId30"/>
    <p:sldId id="570" r:id="rId31"/>
    <p:sldId id="564" r:id="rId32"/>
    <p:sldId id="568" r:id="rId33"/>
    <p:sldId id="569" r:id="rId34"/>
    <p:sldId id="566" r:id="rId35"/>
    <p:sldId id="572" r:id="rId36"/>
    <p:sldId id="575" r:id="rId37"/>
    <p:sldId id="576" r:id="rId38"/>
    <p:sldId id="618" r:id="rId39"/>
    <p:sldId id="619" r:id="rId40"/>
    <p:sldId id="556" r:id="rId41"/>
    <p:sldId id="557" r:id="rId42"/>
    <p:sldId id="257" r:id="rId43"/>
    <p:sldId id="560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預設章節" id="{F0983600-5412-41A9-9B1B-B212382CC634}">
          <p14:sldIdLst>
            <p14:sldId id="447"/>
            <p14:sldId id="527"/>
            <p14:sldId id="535"/>
            <p14:sldId id="625"/>
            <p14:sldId id="580"/>
            <p14:sldId id="589"/>
            <p14:sldId id="581"/>
            <p14:sldId id="606"/>
            <p14:sldId id="594"/>
            <p14:sldId id="595"/>
            <p14:sldId id="613"/>
            <p14:sldId id="596"/>
            <p14:sldId id="607"/>
            <p14:sldId id="603"/>
            <p14:sldId id="620"/>
            <p14:sldId id="621"/>
            <p14:sldId id="622"/>
            <p14:sldId id="624"/>
            <p14:sldId id="623"/>
            <p14:sldId id="614"/>
            <p14:sldId id="617"/>
            <p14:sldId id="615"/>
            <p14:sldId id="616"/>
            <p14:sldId id="609"/>
          </p14:sldIdLst>
        </p14:section>
        <p14:section name="補充資料" id="{2EBB6C7E-267B-4D7A-BA1C-85D1FD159361}">
          <p14:sldIdLst>
            <p14:sldId id="571"/>
            <p14:sldId id="570"/>
            <p14:sldId id="564"/>
            <p14:sldId id="568"/>
            <p14:sldId id="569"/>
            <p14:sldId id="566"/>
            <p14:sldId id="572"/>
            <p14:sldId id="575"/>
            <p14:sldId id="576"/>
            <p14:sldId id="618"/>
            <p14:sldId id="619"/>
          </p14:sldIdLst>
        </p14:section>
        <p14:section name="結尾" id="{EB70A43D-CBE6-41EF-8D90-402D20CDDB74}">
          <p14:sldIdLst>
            <p14:sldId id="556"/>
            <p14:sldId id="557"/>
            <p14:sldId id="257"/>
            <p14:sldId id="5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4D4"/>
    <a:srgbClr val="F8F8F8"/>
    <a:srgbClr val="FFFF00"/>
    <a:srgbClr val="000000"/>
    <a:srgbClr val="FFFF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E06D3C-0EF4-45EC-B324-C17FE8BDEE0C}">
  <a:tblStyle styleId="{66E06D3C-0EF4-45EC-B324-C17FE8BDEE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77323" autoAdjust="0"/>
  </p:normalViewPr>
  <p:slideViewPr>
    <p:cSldViewPr snapToGrid="0">
      <p:cViewPr varScale="1">
        <p:scale>
          <a:sx n="89" d="100"/>
          <a:sy n="89" d="100"/>
        </p:scale>
        <p:origin x="1262" y="8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3724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59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1ABE5-D858-48A3-BD52-D48ED13BE26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6657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封裝後的容器，就如同手機的 </a:t>
            </a:r>
            <a:r>
              <a:rPr lang="en-US" altLang="zh-TW" dirty="0"/>
              <a:t>APP</a:t>
            </a:r>
            <a:r>
              <a:rPr lang="zh-TW" altLang="en-US" dirty="0"/>
              <a:t> 一般</a:t>
            </a:r>
            <a:r>
              <a:rPr lang="en-US" altLang="zh-TW" dirty="0"/>
              <a:t>, </a:t>
            </a:r>
            <a:r>
              <a:rPr lang="zh-TW" altLang="en-US" dirty="0"/>
              <a:t>從 </a:t>
            </a:r>
            <a:r>
              <a:rPr lang="en-US" altLang="zh-TW" dirty="0" err="1"/>
              <a:t>docker</a:t>
            </a:r>
            <a:r>
              <a:rPr lang="en-US" altLang="zh-TW" dirty="0"/>
              <a:t> registry </a:t>
            </a:r>
            <a:r>
              <a:rPr lang="zh-TW" altLang="en-US" dirty="0"/>
              <a:t>下載 </a:t>
            </a:r>
            <a:r>
              <a:rPr lang="en-US" altLang="zh-TW" dirty="0"/>
              <a:t>(pull)</a:t>
            </a:r>
            <a:r>
              <a:rPr lang="zh-TW" altLang="en-US" dirty="0"/>
              <a:t> 後就可使用。</a:t>
            </a:r>
            <a:endParaRPr lang="en-US" altLang="zh-TW" dirty="0"/>
          </a:p>
          <a:p>
            <a:r>
              <a:rPr lang="zh-TW" altLang="en-US" dirty="0"/>
              <a:t>部署人員可以調配網路配置，以及儲存空間配置，就完成部署。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1ABE5-D858-48A3-BD52-D48ED13BE26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794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1ABE5-D858-48A3-BD52-D48ED13BE26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0970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1ABE5-D858-48A3-BD52-D48ED13BE26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146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E1ABE5-D858-48A3-BD52-D48ED13BE26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9933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64" name="Shape 64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0C49AA-455B-4247-BBAA-24C5D0935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9F0A37-BB4C-43D7-B636-267C7A222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4ED1C0-CC89-46E8-9822-DD4FE5415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620520-3D8C-4274-8A73-8F6FD9ED8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2019/4/3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6CCCF4E-C045-4456-8F8B-CA249BC0F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2529E2-6911-4231-8734-68883191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57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1AC7E5-7DB8-499D-B514-3C7F4FD86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D544DF8-4B77-4FDD-B51A-09377B8CB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AB1406A-202D-41E5-85E5-89188A829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66A5A6C-1AED-4B1C-8687-4F44683AC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2019/4/3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B75F5F-D2EE-4841-B4C5-E6CC347D5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A32E475-D197-48AC-9F89-0AA6F13D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838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B011E6-2330-47C7-A328-54B58AF8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727942-E63E-41EC-90C5-EE73DB552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8104F5-738C-407C-9F61-CB8E1F0C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2019/4/3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09B734-17B0-4D01-B69A-24774E1AD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73B9B0-C1F2-46BA-B9F4-8D21B904F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517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93C2B20-5F8B-49CA-8A11-48BB9BEED4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8FE46F-6127-4D7B-BE33-DE069D723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A45033-56AE-4E40-80CA-A38855D5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2019/4/3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40AC23-0125-4CD4-A513-A06A4851E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E4711A-214D-404C-8B44-4CFEFF8DB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603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hape 81"/>
          <p:cNvCxnSpPr/>
          <p:nvPr/>
        </p:nvCxnSpPr>
        <p:spPr>
          <a:xfrm>
            <a:off x="457200" y="113139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0267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131E4F-F48C-4520-B16A-0344EAC42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E439360-106A-40DB-97EE-BE66ECDEE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957624-B08D-46D5-85DF-7A85EACBD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8B81E6-8726-4D47-88DB-71C0617F0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8B5639-F507-4DE6-AD04-D45A16915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186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1C20C1-25E7-4233-B3C6-4FB1ACBCB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C56128-E30F-4A7D-9B3D-9A9237C8D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27A427-DD24-4229-96F6-EE50AADDA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7DEC8B-7AAA-4877-9A1F-2A0B426FD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AEE15D-0F92-4F0C-955D-2CA2FDAEA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5981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7FA0C1-45D8-451A-B84B-4773260DA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B0EA3F-116A-431C-8800-04360DFF8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34A716-4A1E-4E86-8E27-5597C1DC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795F3F-202A-4AB3-ADA0-6DB2C18A2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17B6B8-3E28-4169-8B29-7B6690B4F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6728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EE901-D071-41F0-9AF6-31BD2D65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5738F1-6B90-428A-983A-5BF6D4F5D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5DF7523-4E26-48F7-8FA8-7F178362D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C484590-3905-48A2-94FB-394D1DAF7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7DBAC3-F050-4EEE-A304-77DF3C9EB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27B3285-5C40-4F4F-9789-807C83BA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7982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5C5D3A-EE05-4CBA-932C-373E63435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0E645D5-7F6B-459D-B626-9A9AA4D0A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9C5065-DC4B-4493-852B-61E2631AD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E10D7E1-D192-49FD-9D57-7596E3D4B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9B0976A-3DCA-42E1-B856-ED2801CDAA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E0FD8F9-FC44-42B0-BDD4-DA55423D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89E58E-1FD8-488D-8000-7EB41E876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F9EB9A0-7A20-40FC-9458-B7847FA6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1745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9" name="Shape 59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Shape 60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395413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F30E92-52BE-4479-81E1-B29CFC7C8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3A000BF-193E-45FE-A641-F9EFEE2BB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B74BCBF-9A3E-4B22-A21A-4F5324FDE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82E47EF-90E4-4C3F-855D-A567546E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7821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24054D9-184A-425C-8F7B-79EDCBB49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B9F9CC0-5DF9-4022-A4F1-6A02209C6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7E195B-BA44-44D1-B45A-8A26EDF0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42276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18ED77-8A94-4CA0-9649-CCB52C31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2332F4-59F9-447E-893D-DDF767E8F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D51370E-9E63-4C68-9AA6-32F9D4858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7B580D-A506-4325-8C22-30EA4F3B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C7761C4-D72B-4D48-A41B-38F75F49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C3AF76-BB19-4C83-93E7-6A89EAE1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52315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3D49A9-2C6F-4666-85DB-CEF6B9D72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53E3735-6505-42C6-99DE-5C95787BA3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2A089FE-FF18-4D9D-83BD-FD9256899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F3F443-DB4D-4327-BBB8-5FA5261E2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E96A05C-CC71-4E3B-BF5C-C6203D1E9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6A0AD2A-EA32-44A0-936C-45050A597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21771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5CECA7-952E-4FB2-89D2-83EDC6C4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17949BD-22DF-42F9-89AC-FD881247C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D325678-379E-411B-B48B-C0949604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267834-FB81-4EE6-816E-E1152596A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3233B8-1C0B-4803-8B50-B4CEB6472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5330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5409438-392F-4DA2-B875-7A8762F8F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CF30E3-8C73-4D01-AAC1-E7C96CE82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71DF35-369C-4F7A-8DC9-A33394A7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D96D01-7307-40DE-9D1B-3608B6F23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0112AA-A296-4D11-9926-A4DA61F4F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33739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3667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7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 sz="1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 sz="1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0757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1753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8999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D770FF-C486-42D0-9123-ACFE2FF99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7915CD9-B43A-4FC4-AFC7-74C21875A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F673F7-E27E-4D67-A578-E345993D9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2019/4/3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372A0A-B2AF-466A-A33E-B7A7B53B0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1347D7-FCED-438F-A579-479D4A3D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8756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38353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1480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13099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36662CF-C7B0-4E0D-A8EF-6C346E54F2F8}" type="datetimeFigureOut">
              <a:rPr lang="zh-TW" altLang="en-US" smtClean="0"/>
              <a:pPr/>
              <a:t>2019/4/3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6363B49B-A0C9-4CB9-A0F4-4D87265CD80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06429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036662CF-C7B0-4E0D-A8EF-6C346E54F2F8}" type="datetimeFigureOut">
              <a:rPr lang="zh-TW" altLang="en-US" smtClean="0"/>
              <a:pPr/>
              <a:t>2019/4/3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6363B49B-A0C9-4CB9-A0F4-4D87265CD80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5828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27004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62CF-C7B0-4E0D-A8EF-6C346E54F2F8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6640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154148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765"/>
            </a:lvl2pPr>
            <a:lvl3pPr marL="168073" indent="0">
              <a:buNone/>
              <a:defRPr/>
            </a:lvl3pPr>
            <a:lvl4pPr marL="336145" indent="0">
              <a:buNone/>
              <a:defRPr/>
            </a:lvl4pPr>
            <a:lvl5pPr marL="50421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452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743E61-CCF3-4655-99C7-3F9BDEF7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7F3371-CE99-4602-85D0-7576970DA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BCF307-D2E5-4632-8CD2-5C4332653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2019/4/3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566177-8418-4DAA-B696-C76BF99FE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64293C-48AE-4508-9A6D-172D11F9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748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D5C16F-74B2-4FA0-9C90-4E2497671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9341B3-E749-4524-9C9B-4261016B5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53BAAE-AA72-46AA-9EB4-14B907822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2019/4/3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8EAFBD-BAF3-4232-AE3F-9DAAC4754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D41E42-C17B-4F5E-A435-7ACD273E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893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681071-B08F-4F1B-8B54-6D85BE5B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42A44E-B390-4D71-8B4E-BB19B702FF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1CC1844-0294-45CA-ABC9-1C8967814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46CE8F-F572-4673-B82A-EAD0522AF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2019/4/3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4FFC9C-FC9A-4FDE-A922-E46741B44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FB260D7-1DF1-4F5D-8E7F-BDE7C731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36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5585A7-8372-4F82-969A-E05F40BA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2D1C22-B3F8-43EF-9BDF-D0B6B8C88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78E9C0-5205-4723-AC2D-5C9AE2EE3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299D65E-BE8D-444E-A747-006467791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C93974-09A6-4D38-8A59-E3C8036E09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436A817-9670-4A64-B9F7-7D7AA2518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2019/4/3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3DACF6F-D1FC-4386-9A47-E34837C66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CC626C9-0646-4350-B371-88C3790B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841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9B5ED-801B-4D9E-BE46-A78D4F51E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463496-3FC5-4C53-8967-8561A255D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2019/4/3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182B4A6-2DDD-4612-9428-23FF95FE8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8066D27-9BCE-497F-B75E-719A8798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044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D15CB58-CBCD-4F49-99B4-F4D71EEA3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2019/4/3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E37FB0F-14BC-49D8-81E6-BBFB73EE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529B5C-D2B1-4532-8384-CF1050FDB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372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53" name="Shape 53"/>
          <p:cNvCxnSpPr/>
          <p:nvPr/>
        </p:nvCxnSpPr>
        <p:spPr>
          <a:xfrm>
            <a:off x="457200" y="5023260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7788" y="4686250"/>
            <a:ext cx="1362075" cy="4572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95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F44A3DA-480D-4767-9417-25C4929A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9B3AA2-0FEB-4111-BA19-6A13FA58B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4C7F95-95B6-4DA9-A47D-81507B71A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2019/4/3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412903-E2B5-4486-BFD7-F326F8B2B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2936F5-B56D-4DBC-9AB5-991BCF956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617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53" name="Shape 53"/>
          <p:cNvCxnSpPr/>
          <p:nvPr/>
        </p:nvCxnSpPr>
        <p:spPr>
          <a:xfrm>
            <a:off x="457200" y="5023260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7788" y="4686250"/>
            <a:ext cx="1362075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2436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FB312D6-48CA-4E22-A649-C207DC14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895D710-0A28-4067-A590-D74549262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B89EBF-AFE5-4624-8B18-9128185E6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B6E32-ECDE-48CC-9AC0-318E03773F7D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0F8F3F-18C3-4673-BFF7-8E0A7EDE0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8F0B9E-A1D6-4AF9-B777-04D4CE52A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9826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036662CF-C7B0-4E0D-A8EF-6C346E54F2F8}" type="datetimeFigureOut">
              <a:rPr lang="zh-TW" altLang="en-US" smtClean="0"/>
              <a:t>2019/4/3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6363B49B-A0C9-4CB9-A0F4-4D87265CD80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76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cuelogic.com/blog/12-factor-design-methodology-and-cloud-native-applications" TargetMode="Externa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xdite.net/posts/2012/09/03/12-factor-app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microsoft.com/zh-tw/dotnet/standard/microservices-architecture/docker-application-development-process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umns.chicken-house.net/2018/05/12/msa-labs2-selfhost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4.com.tw/job/?jobno=3ziq7&amp;jobsource=checkc" TargetMode="External"/><Relationship Id="rId2" Type="http://schemas.openxmlformats.org/officeDocument/2006/relationships/hyperlink" Target="https://www.104.com.tw/job/?jobno=4d13r&amp;jobsource=checkc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hyperlink" Target="https://www.91app.com/careers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rew0928/IP2C.NET.Service" TargetMode="External"/><Relationship Id="rId2" Type="http://schemas.openxmlformats.org/officeDocument/2006/relationships/hyperlink" Target="https://github.com/andrew0928/Meetup/tree/master/20190320.ContainerForDevelopers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CFD5839-C06B-4A34-8207-F76D21C47A2D}"/>
              </a:ext>
            </a:extLst>
          </p:cNvPr>
          <p:cNvSpPr txBox="1"/>
          <p:nvPr/>
        </p:nvSpPr>
        <p:spPr>
          <a:xfrm>
            <a:off x="594763" y="1444429"/>
            <a:ext cx="766583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>
              <a:buClrTx/>
            </a:pPr>
            <a:r>
              <a:rPr lang="zh-TW" altLang="en-US" sz="315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微服務架構基礎建設 </a:t>
            </a:r>
            <a:r>
              <a:rPr lang="en-US" altLang="zh-TW" sz="315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–</a:t>
            </a:r>
          </a:p>
          <a:p>
            <a:pPr algn="r" defTabSz="685800">
              <a:buClrTx/>
            </a:pPr>
            <a:r>
              <a:rPr lang="en-US" altLang="zh-TW" sz="315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Container For .NET Developers</a:t>
            </a:r>
            <a:endParaRPr lang="zh-TW" altLang="en-US" sz="315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16C94E3-214D-4AE9-83B1-FF3E875A0ACC}"/>
              </a:ext>
            </a:extLst>
          </p:cNvPr>
          <p:cNvSpPr txBox="1"/>
          <p:nvPr/>
        </p:nvSpPr>
        <p:spPr>
          <a:xfrm>
            <a:off x="594764" y="2685545"/>
            <a:ext cx="6312876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>
              <a:buClrTx/>
            </a:pPr>
            <a:r>
              <a:rPr lang="en-US" altLang="zh-TW" sz="1500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Andrew Wu, Chief Architect @ 91APP</a:t>
            </a:r>
          </a:p>
          <a:p>
            <a:pPr algn="r" defTabSz="685800">
              <a:buClrTx/>
            </a:pPr>
            <a:endParaRPr lang="en-US" altLang="zh-TW" sz="15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algn="r" defTabSz="685800">
              <a:buClrTx/>
            </a:pPr>
            <a:r>
              <a:rPr lang="en-US" altLang="zh-TW" sz="1350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March 20, 2019</a:t>
            </a:r>
            <a:endParaRPr lang="zh-TW" altLang="en-US" sz="135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026" name="Picture 2" descr="http://columns.chicken-house.net/wp-content/uploads/MicrosoftMVP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629" y="2590041"/>
            <a:ext cx="1857375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965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d4d-1-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66234"/>
            <a:ext cx="8044961" cy="455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485901" y="4716379"/>
            <a:ext cx="5692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  <a:defRPr/>
            </a:pPr>
            <a:r>
              <a:rPr lang="en-US" altLang="zh-TW" sz="1350" kern="12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lang="zh-TW" altLang="en-US" sz="135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C9622C9-2D8B-47B1-BCD9-46457FDECA21}"/>
              </a:ext>
            </a:extLst>
          </p:cNvPr>
          <p:cNvSpPr/>
          <p:nvPr/>
        </p:nvSpPr>
        <p:spPr>
          <a:xfrm rot="2715138">
            <a:off x="7444596" y="276045"/>
            <a:ext cx="2398143" cy="5262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/>
              <a:t>RECAP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91361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d4d-1-0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5467"/>
            <a:ext cx="8203223" cy="461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485901" y="4716379"/>
            <a:ext cx="5692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  <a:defRPr/>
            </a:pPr>
            <a:r>
              <a:rPr lang="en-US" altLang="zh-TW" sz="1350" kern="12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lang="zh-TW" altLang="en-US" sz="135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右大括弧 3"/>
          <p:cNvSpPr/>
          <p:nvPr/>
        </p:nvSpPr>
        <p:spPr>
          <a:xfrm>
            <a:off x="8018585" y="758986"/>
            <a:ext cx="219808" cy="186773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291148" y="1248508"/>
            <a:ext cx="4732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n-US" sz="1350" kern="1200" dirty="0">
                <a:latin typeface="Calibri" panose="020F0502020204030204"/>
                <a:ea typeface="+mn-ea"/>
                <a:cs typeface="+mn-cs"/>
              </a:rPr>
              <a:t>DEV</a:t>
            </a:r>
          </a:p>
        </p:txBody>
      </p:sp>
      <p:sp>
        <p:nvSpPr>
          <p:cNvPr id="8" name="右大括弧 7"/>
          <p:cNvSpPr/>
          <p:nvPr/>
        </p:nvSpPr>
        <p:spPr>
          <a:xfrm>
            <a:off x="8018585" y="2941283"/>
            <a:ext cx="219808" cy="121049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291148" y="3430804"/>
            <a:ext cx="4700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en-US" sz="1350" kern="1200" dirty="0">
                <a:latin typeface="Calibri" panose="020F0502020204030204"/>
                <a:ea typeface="+mn-ea"/>
                <a:cs typeface="+mn-cs"/>
              </a:rPr>
              <a:t>OPS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BD06BB1-78D0-4915-AE2A-4B66199004D5}"/>
              </a:ext>
            </a:extLst>
          </p:cNvPr>
          <p:cNvSpPr/>
          <p:nvPr/>
        </p:nvSpPr>
        <p:spPr>
          <a:xfrm rot="2715138">
            <a:off x="7444596" y="276045"/>
            <a:ext cx="2398143" cy="5262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/>
              <a:t>RECAP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27818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BEE5B-3DA1-4DFE-BAD7-0C1F2E8066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sz="4800" dirty="0"/>
            </a:b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 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原生的容器技術 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for .NET Developers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A59EBBC-7D2D-46CC-AE26-F0869B04B1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@VS20, 2017/03/11</a:t>
            </a:r>
          </a:p>
        </p:txBody>
      </p:sp>
    </p:spTree>
    <p:extLst>
      <p:ext uri="{BB962C8B-B14F-4D97-AF65-F5344CB8AC3E}">
        <p14:creationId xmlns:p14="http://schemas.microsoft.com/office/powerpoint/2010/main" val="1372933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0F7E9A-DE42-49D3-8405-19505B82A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TW" sz="4400" dirty="0"/>
            </a:br>
            <a:r>
              <a:rPr lang="zh-TW" altLang="en-US" sz="4400" dirty="0"/>
              <a:t>容器驅動開發</a:t>
            </a:r>
            <a:br>
              <a:rPr lang="en-US" altLang="zh-TW" sz="4400" dirty="0"/>
            </a:br>
            <a:r>
              <a:rPr lang="en-US" altLang="zh-TW" sz="4000" dirty="0"/>
              <a:t>(Container Driven Development)</a:t>
            </a:r>
            <a:endParaRPr lang="zh-TW" altLang="en-US" sz="4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0788021-42EA-4637-A3F2-C78D9EA323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TW" dirty="0"/>
              <a:t>@ .NET Conf, 2017/10/14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12B90D1-DC36-43BD-B9B6-47B81ADBEA8E}"/>
              </a:ext>
            </a:extLst>
          </p:cNvPr>
          <p:cNvSpPr/>
          <p:nvPr/>
        </p:nvSpPr>
        <p:spPr>
          <a:xfrm rot="2715138">
            <a:off x="7444596" y="276045"/>
            <a:ext cx="2398143" cy="5262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/>
              <a:t>RECAP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67990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4A6A0F-5ABE-4004-812D-B98713EC34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TW" sz="6000" dirty="0"/>
            </a:br>
            <a:r>
              <a:rPr lang="en-US" altLang="zh-TW" sz="6000" dirty="0"/>
              <a:t>Design for Container;</a:t>
            </a:r>
            <a:br>
              <a:rPr lang="en-US" altLang="zh-TW" sz="6000" dirty="0"/>
            </a:br>
            <a:r>
              <a:rPr lang="en-US" altLang="zh-TW" sz="6000" dirty="0"/>
              <a:t>Design for Operation;</a:t>
            </a:r>
            <a:endParaRPr lang="zh-TW" altLang="en-US" sz="60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170009A-C6D3-4A6F-B0EC-FA79295B32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2235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6485882-597E-4BA4-8A59-82DCFD70C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85" y="304261"/>
            <a:ext cx="7704830" cy="418147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E3EB9BE-E9BA-4B11-88D8-6877A8BF073E}"/>
              </a:ext>
            </a:extLst>
          </p:cNvPr>
          <p:cNvSpPr txBox="1"/>
          <p:nvPr/>
        </p:nvSpPr>
        <p:spPr>
          <a:xfrm>
            <a:off x="491706" y="4727275"/>
            <a:ext cx="6417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https://kubernetes.io/blog/2019/03/25/kubernetes-1-14-release-announcement/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9597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F4AB68AD-9C12-43AC-80D1-1890CCC5D0E8}"/>
              </a:ext>
            </a:extLst>
          </p:cNvPr>
          <p:cNvSpPr txBox="1"/>
          <p:nvPr/>
        </p:nvSpPr>
        <p:spPr>
          <a:xfrm>
            <a:off x="379563" y="4727280"/>
            <a:ext cx="7406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2"/>
              </a:rPr>
              <a:t>https://www.cuelogic.com/blog/12-factor-design-methodology-and-cloud-native-applications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AutoShape 2" descr="12 Factor Design Methodology and Cloud-Native Applications 12 Factor Design Methodology and Cloud-Native Applications">
            <a:extLst>
              <a:ext uri="{FF2B5EF4-FFF2-40B4-BE49-F238E27FC236}">
                <a16:creationId xmlns:a16="http://schemas.microsoft.com/office/drawing/2014/main" id="{DFB26038-F23A-4A79-99AF-CD8B7A70F3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7426" y="1203025"/>
            <a:ext cx="3301042" cy="330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1B7881C-2ECD-4374-9B4C-3F7D4F6B8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965" y="243510"/>
            <a:ext cx="5220070" cy="261003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F28054B-E29B-4F70-85CB-AA60FA0DDCA3}"/>
              </a:ext>
            </a:extLst>
          </p:cNvPr>
          <p:cNvSpPr txBox="1"/>
          <p:nvPr/>
        </p:nvSpPr>
        <p:spPr>
          <a:xfrm>
            <a:off x="379563" y="2883643"/>
            <a:ext cx="84021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What is 12 Factor App Design Methodology?</a:t>
            </a:r>
          </a:p>
          <a:p>
            <a:endParaRPr lang="en-US" altLang="zh-TW" dirty="0"/>
          </a:p>
          <a:p>
            <a:r>
              <a:rPr lang="en-US" altLang="zh-TW" dirty="0"/>
              <a:t>It is a design methodology which has been introduced to manage cloud-based or software as a Service </a:t>
            </a:r>
          </a:p>
          <a:p>
            <a:r>
              <a:rPr lang="en-US" altLang="zh-TW" dirty="0"/>
              <a:t>(SaaS) apps. </a:t>
            </a:r>
          </a:p>
          <a:p>
            <a:endParaRPr lang="en-US" altLang="zh-TW" dirty="0"/>
          </a:p>
          <a:p>
            <a:r>
              <a:rPr lang="en-US" altLang="zh-TW" dirty="0"/>
              <a:t>If we simplify this term further, 12 Factor App design methodology is nothing but a collection of 12 factors which act as building blocks for deploying or developing an app in the cloud. </a:t>
            </a:r>
          </a:p>
        </p:txBody>
      </p:sp>
    </p:spTree>
    <p:extLst>
      <p:ext uri="{BB962C8B-B14F-4D97-AF65-F5344CB8AC3E}">
        <p14:creationId xmlns:p14="http://schemas.microsoft.com/office/powerpoint/2010/main" val="2262295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6D0D70-493B-45F8-A3B0-1F22E350E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12 Factory Apps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7D33EC-2E5B-4FA9-B3AC-0E5207836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06" y="1200150"/>
            <a:ext cx="8229600" cy="3725700"/>
          </a:xfrm>
        </p:spPr>
        <p:txBody>
          <a:bodyPr/>
          <a:lstStyle/>
          <a:p>
            <a:r>
              <a:rPr lang="en-US" altLang="zh-TW" sz="2800" dirty="0"/>
              <a:t>Codebase</a:t>
            </a:r>
          </a:p>
          <a:p>
            <a:r>
              <a:rPr lang="en-US" altLang="zh-TW" sz="2800" dirty="0"/>
              <a:t>Dependencies</a:t>
            </a:r>
          </a:p>
          <a:p>
            <a:r>
              <a:rPr lang="en-US" altLang="zh-TW" sz="2800" dirty="0"/>
              <a:t>Config</a:t>
            </a:r>
          </a:p>
          <a:p>
            <a:r>
              <a:rPr lang="en-US" altLang="zh-TW" sz="2800" dirty="0"/>
              <a:t>Backing Services</a:t>
            </a:r>
          </a:p>
          <a:p>
            <a:r>
              <a:rPr lang="en-US" altLang="zh-TW" sz="2800" dirty="0"/>
              <a:t>Build, Run, Release</a:t>
            </a:r>
          </a:p>
          <a:p>
            <a:r>
              <a:rPr lang="en-US" altLang="zh-TW" sz="2800" dirty="0"/>
              <a:t>Stateless Process</a:t>
            </a:r>
          </a:p>
          <a:p>
            <a:r>
              <a:rPr lang="en-US" altLang="zh-TW" sz="2800" dirty="0"/>
              <a:t>Port Binding</a:t>
            </a:r>
          </a:p>
          <a:p>
            <a:pPr marL="38100" indent="0">
              <a:buNone/>
            </a:pPr>
            <a:endParaRPr lang="zh-TW" altLang="en-US" sz="28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E44E600-4E63-4C57-A62D-993AE0B2BD3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149306" y="1131138"/>
            <a:ext cx="5469147" cy="3262312"/>
          </a:xfrm>
        </p:spPr>
        <p:txBody>
          <a:bodyPr/>
          <a:lstStyle/>
          <a:p>
            <a:r>
              <a:rPr lang="en-US" altLang="zh-TW" sz="2800" dirty="0"/>
              <a:t>Concurrency</a:t>
            </a:r>
          </a:p>
          <a:p>
            <a:r>
              <a:rPr lang="en-US" altLang="zh-TW" sz="2800" dirty="0"/>
              <a:t>Disposability</a:t>
            </a:r>
          </a:p>
          <a:p>
            <a:r>
              <a:rPr lang="en-US" altLang="zh-TW" sz="2800" dirty="0"/>
              <a:t>Dev/Prod Parity</a:t>
            </a:r>
          </a:p>
          <a:p>
            <a:pPr lvl="1"/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Make the </a:t>
            </a:r>
            <a:r>
              <a:rPr lang="en-US" altLang="zh-TW" sz="2000" b="1" dirty="0">
                <a:solidFill>
                  <a:srgbClr val="FF0000"/>
                </a:solidFill>
              </a:rPr>
              <a:t>time</a:t>
            </a: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 gap small</a:t>
            </a:r>
          </a:p>
          <a:p>
            <a:pPr lvl="1"/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Make the </a:t>
            </a:r>
            <a:r>
              <a:rPr lang="en-US" altLang="zh-TW" sz="2000" b="1" dirty="0">
                <a:solidFill>
                  <a:srgbClr val="FF0000"/>
                </a:solidFill>
              </a:rPr>
              <a:t>personnel</a:t>
            </a: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 gap small</a:t>
            </a:r>
          </a:p>
          <a:p>
            <a:pPr lvl="1"/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Make the </a:t>
            </a:r>
            <a:r>
              <a:rPr lang="en-US" altLang="zh-TW" sz="2000" b="1" dirty="0">
                <a:solidFill>
                  <a:srgbClr val="FF0000"/>
                </a:solidFill>
              </a:rPr>
              <a:t>tools</a:t>
            </a:r>
            <a:r>
              <a:rPr lang="en-US" altLang="zh-TW" sz="2000" dirty="0">
                <a:solidFill>
                  <a:schemeClr val="bg1">
                    <a:lumMod val="75000"/>
                  </a:schemeClr>
                </a:solidFill>
              </a:rPr>
              <a:t> gap small</a:t>
            </a:r>
          </a:p>
          <a:p>
            <a:r>
              <a:rPr lang="en-US" altLang="zh-TW" sz="2800" dirty="0"/>
              <a:t>Logs</a:t>
            </a:r>
          </a:p>
          <a:p>
            <a:r>
              <a:rPr lang="en-US" altLang="zh-TW" sz="2800" dirty="0"/>
              <a:t>Admin Processes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44086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A88D055-F2F3-4754-B631-B5C7A3B36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525" y="132456"/>
            <a:ext cx="5766744" cy="435971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19B554A-8FB7-439B-83E6-1724571AD735}"/>
              </a:ext>
            </a:extLst>
          </p:cNvPr>
          <p:cNvSpPr txBox="1"/>
          <p:nvPr/>
        </p:nvSpPr>
        <p:spPr>
          <a:xfrm>
            <a:off x="448574" y="4770408"/>
            <a:ext cx="4230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http://blog.xdite.net/posts/2012/09/03/12-factor-app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9691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15F1927-01A1-4CA7-9266-41A19D12E1C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57200" y="320256"/>
            <a:ext cx="8229600" cy="3725863"/>
          </a:xfrm>
        </p:spPr>
        <p:txBody>
          <a:bodyPr/>
          <a:lstStyle/>
          <a:p>
            <a:pPr marL="38100" indent="0" fontAlgn="base">
              <a:buNone/>
            </a:pPr>
            <a:r>
              <a:rPr lang="zh-TW" altLang="en-US" sz="1800" dirty="0"/>
              <a:t>如今，</a:t>
            </a:r>
            <a:r>
              <a:rPr lang="zh-TW" altLang="en-US" sz="1800" dirty="0">
                <a:highlight>
                  <a:srgbClr val="FFFF00"/>
                </a:highlight>
              </a:rPr>
              <a:t>軟體通常會作為一種服務來交付，它們被稱為網路應用程式，或「軟體即服務」（</a:t>
            </a:r>
            <a:r>
              <a:rPr lang="en-US" altLang="zh-TW" sz="1800" dirty="0">
                <a:highlight>
                  <a:srgbClr val="FFFF00"/>
                </a:highlight>
              </a:rPr>
              <a:t>SaaS</a:t>
            </a:r>
            <a:r>
              <a:rPr lang="zh-TW" altLang="en-US" sz="1800" dirty="0">
                <a:highlight>
                  <a:srgbClr val="FFFF00"/>
                </a:highlight>
              </a:rPr>
              <a:t>）</a:t>
            </a:r>
            <a:r>
              <a:rPr lang="zh-TW" altLang="en-US" sz="1800" dirty="0"/>
              <a:t>。「十二因子應用程式」（</a:t>
            </a:r>
            <a:r>
              <a:rPr lang="en-US" altLang="zh-TW" sz="1800" dirty="0"/>
              <a:t>12-Factor App</a:t>
            </a:r>
            <a:r>
              <a:rPr lang="zh-TW" altLang="en-US" sz="1800" dirty="0"/>
              <a:t>）為構建如下的</a:t>
            </a:r>
            <a:r>
              <a:rPr lang="en-US" altLang="zh-TW" sz="1800" dirty="0"/>
              <a:t>SaaS</a:t>
            </a:r>
            <a:r>
              <a:rPr lang="zh-TW" altLang="en-US" sz="1800" dirty="0"/>
              <a:t>應用提供了方法論：</a:t>
            </a:r>
          </a:p>
          <a:p>
            <a:pPr marL="38100" indent="0" fontAlgn="base">
              <a:buNone/>
            </a:pPr>
            <a:endParaRPr lang="en-US" altLang="zh-TW" sz="1800" dirty="0"/>
          </a:p>
          <a:p>
            <a:pPr marL="38100" indent="0" fontAlgn="base">
              <a:buNone/>
            </a:pPr>
            <a:r>
              <a:rPr lang="zh-TW" altLang="en-US" sz="1800" dirty="0"/>
              <a:t>使用標準化流程自動配置，從而使新的開發者花費最少的學習成本加入這個項目；</a:t>
            </a:r>
            <a:br>
              <a:rPr lang="zh-TW" altLang="en-US" sz="1800" dirty="0"/>
            </a:br>
            <a:r>
              <a:rPr lang="zh-TW" altLang="en-US" sz="1800" dirty="0"/>
              <a:t>和操作系統之間盡可能的劃清界限，在各個系統中提供最大的可移植性；</a:t>
            </a:r>
            <a:br>
              <a:rPr lang="zh-TW" altLang="en-US" sz="1800" dirty="0"/>
            </a:br>
            <a:r>
              <a:rPr lang="zh-TW" altLang="en-US" sz="1800" dirty="0"/>
              <a:t>適合部署在現代的雲計算平台，從而在服務器和系統管理方面節省資源；</a:t>
            </a:r>
            <a:br>
              <a:rPr lang="zh-TW" altLang="en-US" sz="1800" dirty="0"/>
            </a:br>
            <a:r>
              <a:rPr lang="zh-TW" altLang="en-US" sz="1800" dirty="0"/>
              <a:t>將開發環境和生產環境的差異降至最低，並使用持續交付實施敏捷開發；</a:t>
            </a:r>
            <a:br>
              <a:rPr lang="zh-TW" altLang="en-US" sz="1800" dirty="0"/>
            </a:br>
            <a:r>
              <a:rPr lang="zh-TW" altLang="en-US" sz="1800" dirty="0"/>
              <a:t>可以在工具、架構和開發流程不發生明顯變化的前提下實現擴展；</a:t>
            </a:r>
            <a:br>
              <a:rPr lang="zh-TW" altLang="en-US" sz="1800" dirty="0"/>
            </a:br>
            <a:r>
              <a:rPr lang="zh-TW" altLang="en-US" sz="1800" dirty="0"/>
              <a:t>這套理論適用於任意語言和後端服務（資料庫、</a:t>
            </a:r>
            <a:r>
              <a:rPr lang="en-US" altLang="zh-TW" sz="1800" dirty="0"/>
              <a:t>Message Queue</a:t>
            </a:r>
            <a:r>
              <a:rPr lang="zh-TW" altLang="en-US" sz="1800" dirty="0"/>
              <a:t>、</a:t>
            </a:r>
            <a:r>
              <a:rPr lang="en-US" altLang="zh-TW" sz="1800" dirty="0"/>
              <a:t>Cache</a:t>
            </a:r>
            <a:r>
              <a:rPr lang="zh-TW" altLang="en-US" sz="1800" dirty="0"/>
              <a:t>等）開發的應用程式。</a:t>
            </a:r>
            <a:endParaRPr lang="en-US" altLang="zh-TW" sz="1800" dirty="0"/>
          </a:p>
          <a:p>
            <a:pPr marL="38100" indent="0" fontAlgn="base">
              <a:buNone/>
            </a:pPr>
            <a:endParaRPr lang="en-US" altLang="zh-TW" sz="1800" dirty="0"/>
          </a:p>
          <a:p>
            <a:pPr marL="38100" indent="0" fontAlgn="base">
              <a:buNone/>
            </a:pPr>
            <a:r>
              <a:rPr lang="zh-TW" altLang="en-US" sz="1800" b="1" u="sng" dirty="0"/>
              <a:t>讀者應該是哪些人？</a:t>
            </a:r>
          </a:p>
          <a:p>
            <a:pPr marL="38100" indent="0" fontAlgn="base">
              <a:buNone/>
            </a:pPr>
            <a:r>
              <a:rPr lang="zh-TW" altLang="en-US" sz="1800" dirty="0">
                <a:highlight>
                  <a:srgbClr val="FFFF00"/>
                </a:highlight>
              </a:rPr>
              <a:t>任何</a:t>
            </a:r>
            <a:r>
              <a:rPr lang="en-US" altLang="zh-TW" sz="1800" dirty="0">
                <a:highlight>
                  <a:srgbClr val="FFFF00"/>
                </a:highlight>
              </a:rPr>
              <a:t>SaaS</a:t>
            </a:r>
            <a:r>
              <a:rPr lang="zh-TW" altLang="en-US" sz="1800" dirty="0">
                <a:highlight>
                  <a:srgbClr val="FFFF00"/>
                </a:highlight>
              </a:rPr>
              <a:t>應用的開發人員</a:t>
            </a:r>
            <a:r>
              <a:rPr lang="zh-TW" altLang="en-US" sz="1800" dirty="0"/>
              <a:t>。部署和管理此類應用的運維工程師。</a:t>
            </a:r>
            <a:endParaRPr lang="en-US" altLang="zh-TW" sz="1800" dirty="0"/>
          </a:p>
          <a:p>
            <a:pPr marL="38100" indent="0" fontAlgn="base">
              <a:buNone/>
            </a:pPr>
            <a:endParaRPr lang="zh-TW" altLang="en-US" sz="1800" dirty="0"/>
          </a:p>
          <a:p>
            <a:pPr marL="38100" indent="0">
              <a:buNone/>
            </a:pP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83744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Andrew Wu</a:t>
            </a:r>
            <a:r>
              <a:rPr lang="zh-TW" altLang="en-US" dirty="0"/>
              <a:t> 是誰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經歷</a:t>
            </a:r>
            <a:r>
              <a:rPr lang="en-US" altLang="zh-TW" dirty="0"/>
              <a:t>: 91APP, Chief Architect</a:t>
            </a:r>
          </a:p>
          <a:p>
            <a:pPr lvl="1"/>
            <a:r>
              <a:rPr lang="en-US" altLang="zh-TW" dirty="0"/>
              <a:t>Microsoft MVP</a:t>
            </a:r>
          </a:p>
          <a:p>
            <a:pPr lvl="1"/>
            <a:r>
              <a:rPr lang="zh-TW" altLang="en-US" dirty="0"/>
              <a:t>資策會 雲端系列課程 </a:t>
            </a:r>
            <a:r>
              <a:rPr lang="en-US" altLang="zh-TW" dirty="0"/>
              <a:t>Azure PaaS </a:t>
            </a:r>
            <a:r>
              <a:rPr lang="zh-TW" altLang="en-US" dirty="0"/>
              <a:t>講師</a:t>
            </a:r>
            <a:endParaRPr lang="en-US" altLang="zh-TW" dirty="0"/>
          </a:p>
          <a:p>
            <a:pPr lvl="1"/>
            <a:r>
              <a:rPr lang="en-US" altLang="zh-TW" dirty="0"/>
              <a:t>Microsoft Azure Cafe, </a:t>
            </a:r>
            <a:r>
              <a:rPr lang="en-US" altLang="zh-TW" dirty="0" err="1"/>
              <a:t>TechDays</a:t>
            </a:r>
            <a:r>
              <a:rPr lang="en-US" altLang="zh-TW" dirty="0"/>
              <a:t>, </a:t>
            </a:r>
            <a:br>
              <a:rPr lang="en-US" altLang="zh-TW" dirty="0"/>
            </a:br>
            <a:r>
              <a:rPr lang="en-US" altLang="zh-TW" dirty="0"/>
              <a:t>TechEd </a:t>
            </a:r>
            <a:r>
              <a:rPr lang="zh-TW" altLang="en-US" dirty="0"/>
              <a:t>講師</a:t>
            </a:r>
            <a:endParaRPr lang="en-US" altLang="zh-TW" dirty="0"/>
          </a:p>
          <a:p>
            <a:pPr lvl="1"/>
            <a:r>
              <a:rPr lang="zh-TW" altLang="en-US" dirty="0"/>
              <a:t>專欄作家</a:t>
            </a:r>
            <a:endParaRPr lang="en-US" altLang="zh-TW" dirty="0"/>
          </a:p>
          <a:p>
            <a:pPr marL="38100" indent="0">
              <a:buNone/>
            </a:pPr>
            <a:endParaRPr lang="en-US" altLang="zh-TW" sz="1400" dirty="0"/>
          </a:p>
          <a:p>
            <a:pPr marL="38100" indent="0">
              <a:buNone/>
            </a:pPr>
            <a:r>
              <a:rPr lang="zh-TW" altLang="en-US" sz="1400" dirty="0"/>
              <a:t>談論各種軟體開發與設計的大小事，有 </a:t>
            </a:r>
            <a:r>
              <a:rPr lang="en-US" altLang="zh-TW" sz="1400" dirty="0"/>
              <a:t>20 </a:t>
            </a:r>
            <a:r>
              <a:rPr lang="zh-TW" altLang="en-US" sz="1400" dirty="0"/>
              <a:t>年的大型與雲端服務的開發經驗。喜歡研究各種技術背後的原理與實作細節，期許自己做個優秀的架構師。研究主題以</a:t>
            </a:r>
            <a:r>
              <a:rPr lang="en-US" altLang="zh-TW" sz="1400" dirty="0"/>
              <a:t>: .NET / C# / OOP / Container / </a:t>
            </a:r>
            <a:r>
              <a:rPr lang="en-US" altLang="zh-TW" sz="1400" dirty="0" err="1"/>
              <a:t>Microservices</a:t>
            </a:r>
            <a:r>
              <a:rPr lang="en-US" altLang="zh-TW" sz="1400" dirty="0"/>
              <a:t> / Distributed System </a:t>
            </a:r>
            <a:r>
              <a:rPr lang="zh-TW" altLang="en-US" sz="1400" dirty="0"/>
              <a:t>為主軸，同時在部落格上也持續分享相關主題的一系列文章。期許能將這些領域的實作經驗分享到社群。</a:t>
            </a:r>
          </a:p>
          <a:p>
            <a:pPr marL="38100" indent="0">
              <a:buNone/>
            </a:pPr>
            <a:endParaRPr lang="en-US" altLang="zh-TW" dirty="0"/>
          </a:p>
        </p:txBody>
      </p:sp>
      <p:pic>
        <p:nvPicPr>
          <p:cNvPr id="1026" name="Picture 2" descr="https://t.kfs.io/organization_resource_files/635/12380/175811_1453349433828_4420805_o_orig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487" y="975467"/>
            <a:ext cx="1852313" cy="18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749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E8146D0-DBD0-4464-BBF8-7817F55C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部署服務的模式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03F3276-F36C-450F-8FD5-8B7061C88C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zh-TW" altLang="en-US" u="sng" dirty="0"/>
              <a:t>非同步</a:t>
            </a:r>
            <a:r>
              <a:rPr lang="en-US" altLang="zh-TW" u="sng" dirty="0"/>
              <a:t>:</a:t>
            </a:r>
          </a:p>
          <a:p>
            <a:r>
              <a:rPr lang="en-US" altLang="zh-TW" dirty="0"/>
              <a:t>Message Queue + Workers</a:t>
            </a:r>
            <a:endParaRPr lang="zh-TW" altLang="en-US" dirty="0"/>
          </a:p>
          <a:p>
            <a:endParaRPr lang="en-US" altLang="zh-TW" dirty="0"/>
          </a:p>
          <a:p>
            <a:pPr marL="38100" indent="0">
              <a:buNone/>
            </a:pPr>
            <a:r>
              <a:rPr lang="zh-TW" altLang="en-US" u="sng" dirty="0"/>
              <a:t>同步</a:t>
            </a:r>
            <a:r>
              <a:rPr lang="en-US" altLang="zh-TW" u="sng" dirty="0"/>
              <a:t>:</a:t>
            </a:r>
          </a:p>
          <a:p>
            <a:r>
              <a:rPr lang="en-US" altLang="zh-TW" dirty="0"/>
              <a:t>Reverse Proxy + Web Servers (IIS)</a:t>
            </a:r>
          </a:p>
          <a:p>
            <a:r>
              <a:rPr lang="en-US" altLang="zh-TW" dirty="0"/>
              <a:t>Service Discovery + Web Servers (self-host)</a:t>
            </a:r>
          </a:p>
        </p:txBody>
      </p:sp>
    </p:spTree>
    <p:extLst>
      <p:ext uri="{BB962C8B-B14F-4D97-AF65-F5344CB8AC3E}">
        <p14:creationId xmlns:p14="http://schemas.microsoft.com/office/powerpoint/2010/main" val="772814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B394E04-21D0-4DCC-BB6C-6BF9901FBC89}"/>
              </a:ext>
            </a:extLst>
          </p:cNvPr>
          <p:cNvSpPr/>
          <p:nvPr/>
        </p:nvSpPr>
        <p:spPr>
          <a:xfrm>
            <a:off x="1880558" y="2096221"/>
            <a:ext cx="2173857" cy="10869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Worker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EC20AC-2E1D-488B-864F-77126417EAEB}"/>
              </a:ext>
            </a:extLst>
          </p:cNvPr>
          <p:cNvSpPr/>
          <p:nvPr/>
        </p:nvSpPr>
        <p:spPr>
          <a:xfrm>
            <a:off x="4908430" y="2096221"/>
            <a:ext cx="2173857" cy="10869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Worker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74C18B-9D3E-4C77-90A0-0C7D254D1ABE}"/>
              </a:ext>
            </a:extLst>
          </p:cNvPr>
          <p:cNvSpPr/>
          <p:nvPr/>
        </p:nvSpPr>
        <p:spPr>
          <a:xfrm>
            <a:off x="1880557" y="3717987"/>
            <a:ext cx="5201729" cy="10869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Storage</a:t>
            </a:r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0B2CA6B-CB6E-45F0-B553-A26E4217C810}"/>
              </a:ext>
            </a:extLst>
          </p:cNvPr>
          <p:cNvCxnSpPr>
            <a:stCxn id="6" idx="2"/>
          </p:cNvCxnSpPr>
          <p:nvPr/>
        </p:nvCxnSpPr>
        <p:spPr>
          <a:xfrm>
            <a:off x="2967487" y="3183150"/>
            <a:ext cx="0" cy="534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36CE112D-CE09-4960-976D-42122ED1E211}"/>
              </a:ext>
            </a:extLst>
          </p:cNvPr>
          <p:cNvCxnSpPr>
            <a:stCxn id="7" idx="2"/>
          </p:cNvCxnSpPr>
          <p:nvPr/>
        </p:nvCxnSpPr>
        <p:spPr>
          <a:xfrm>
            <a:off x="5995359" y="3183150"/>
            <a:ext cx="0" cy="534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箭號: 有線條的向右箭號 1">
            <a:extLst>
              <a:ext uri="{FF2B5EF4-FFF2-40B4-BE49-F238E27FC236}">
                <a16:creationId xmlns:a16="http://schemas.microsoft.com/office/drawing/2014/main" id="{15209D33-965D-4C12-9820-30B1D938E77B}"/>
              </a:ext>
            </a:extLst>
          </p:cNvPr>
          <p:cNvSpPr/>
          <p:nvPr/>
        </p:nvSpPr>
        <p:spPr>
          <a:xfrm>
            <a:off x="1526874" y="276044"/>
            <a:ext cx="707366" cy="681488"/>
          </a:xfrm>
          <a:prstGeom prst="strip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B4E27EBB-2C5D-426F-9260-68A5EE4C18A4}"/>
              </a:ext>
            </a:extLst>
          </p:cNvPr>
          <p:cNvCxnSpPr/>
          <p:nvPr/>
        </p:nvCxnSpPr>
        <p:spPr>
          <a:xfrm>
            <a:off x="2613804" y="276044"/>
            <a:ext cx="45461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E9FDB6CD-7A8F-425E-8659-BAA510B5B632}"/>
              </a:ext>
            </a:extLst>
          </p:cNvPr>
          <p:cNvCxnSpPr/>
          <p:nvPr/>
        </p:nvCxnSpPr>
        <p:spPr>
          <a:xfrm>
            <a:off x="2619558" y="756246"/>
            <a:ext cx="45461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E23DA4F-16EC-4F77-998B-F8BE085A9D5A}"/>
              </a:ext>
            </a:extLst>
          </p:cNvPr>
          <p:cNvSpPr/>
          <p:nvPr/>
        </p:nvSpPr>
        <p:spPr>
          <a:xfrm>
            <a:off x="2760453" y="345057"/>
            <a:ext cx="560717" cy="36230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2155CF38-D8D9-4C3E-98D7-46C7A120852D}"/>
              </a:ext>
            </a:extLst>
          </p:cNvPr>
          <p:cNvSpPr/>
          <p:nvPr/>
        </p:nvSpPr>
        <p:spPr>
          <a:xfrm>
            <a:off x="3361425" y="342187"/>
            <a:ext cx="560717" cy="36230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2624C595-4F2E-4103-825A-8E9315545736}"/>
              </a:ext>
            </a:extLst>
          </p:cNvPr>
          <p:cNvSpPr/>
          <p:nvPr/>
        </p:nvSpPr>
        <p:spPr>
          <a:xfrm>
            <a:off x="3513825" y="494587"/>
            <a:ext cx="560717" cy="36230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485DF866-56C8-4F88-886D-E15B86271B03}"/>
              </a:ext>
            </a:extLst>
          </p:cNvPr>
          <p:cNvSpPr/>
          <p:nvPr/>
        </p:nvSpPr>
        <p:spPr>
          <a:xfrm>
            <a:off x="6573331" y="334992"/>
            <a:ext cx="560717" cy="36230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C436BD14-81C7-44DD-9514-FD344AA21195}"/>
              </a:ext>
            </a:extLst>
          </p:cNvPr>
          <p:cNvCxnSpPr>
            <a:stCxn id="30" idx="3"/>
            <a:endCxn id="7" idx="0"/>
          </p:cNvCxnSpPr>
          <p:nvPr/>
        </p:nvCxnSpPr>
        <p:spPr>
          <a:xfrm flipH="1">
            <a:off x="5995359" y="516146"/>
            <a:ext cx="1138689" cy="1580075"/>
          </a:xfrm>
          <a:prstGeom prst="bentConnector4">
            <a:avLst>
              <a:gd name="adj1" fmla="val -20076"/>
              <a:gd name="adj2" fmla="val 55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61EC4D70-F67A-4116-A548-D44B88EDC286}"/>
              </a:ext>
            </a:extLst>
          </p:cNvPr>
          <p:cNvCxnSpPr>
            <a:stCxn id="30" idx="3"/>
            <a:endCxn id="6" idx="0"/>
          </p:cNvCxnSpPr>
          <p:nvPr/>
        </p:nvCxnSpPr>
        <p:spPr>
          <a:xfrm flipH="1">
            <a:off x="2967487" y="516146"/>
            <a:ext cx="4166561" cy="1580075"/>
          </a:xfrm>
          <a:prstGeom prst="bentConnector4">
            <a:avLst>
              <a:gd name="adj1" fmla="val -5487"/>
              <a:gd name="adj2" fmla="val 5573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ED7DD51-908E-425C-AB40-6A6DA309253A}"/>
              </a:ext>
            </a:extLst>
          </p:cNvPr>
          <p:cNvSpPr txBox="1"/>
          <p:nvPr/>
        </p:nvSpPr>
        <p:spPr>
          <a:xfrm>
            <a:off x="276041" y="815195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 Send Message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DEF0041-318E-46D8-8F68-7DF549064890}"/>
              </a:ext>
            </a:extLst>
          </p:cNvPr>
          <p:cNvSpPr txBox="1"/>
          <p:nvPr/>
        </p:nvSpPr>
        <p:spPr>
          <a:xfrm>
            <a:off x="271251" y="2096221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2. *Wait Callback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4099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D84F4D9-E530-453F-9D2D-67F03F0DC25A}"/>
              </a:ext>
            </a:extLst>
          </p:cNvPr>
          <p:cNvSpPr/>
          <p:nvPr/>
        </p:nvSpPr>
        <p:spPr>
          <a:xfrm>
            <a:off x="1880558" y="474455"/>
            <a:ext cx="5201729" cy="10869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Reverse Proxy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394E04-21D0-4DCC-BB6C-6BF9901FBC89}"/>
              </a:ext>
            </a:extLst>
          </p:cNvPr>
          <p:cNvSpPr/>
          <p:nvPr/>
        </p:nvSpPr>
        <p:spPr>
          <a:xfrm>
            <a:off x="1880558" y="2096221"/>
            <a:ext cx="2173857" cy="10869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Web API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EC20AC-2E1D-488B-864F-77126417EAEB}"/>
              </a:ext>
            </a:extLst>
          </p:cNvPr>
          <p:cNvSpPr/>
          <p:nvPr/>
        </p:nvSpPr>
        <p:spPr>
          <a:xfrm>
            <a:off x="4908430" y="2096221"/>
            <a:ext cx="2173857" cy="10869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Web API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74C18B-9D3E-4C77-90A0-0C7D254D1ABE}"/>
              </a:ext>
            </a:extLst>
          </p:cNvPr>
          <p:cNvSpPr/>
          <p:nvPr/>
        </p:nvSpPr>
        <p:spPr>
          <a:xfrm>
            <a:off x="1880557" y="3717987"/>
            <a:ext cx="5201729" cy="10869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Storage</a:t>
            </a:r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05E32BB-19FA-4896-BA2B-B0A0F252097B}"/>
              </a:ext>
            </a:extLst>
          </p:cNvPr>
          <p:cNvCxnSpPr>
            <a:endCxn id="6" idx="0"/>
          </p:cNvCxnSpPr>
          <p:nvPr/>
        </p:nvCxnSpPr>
        <p:spPr>
          <a:xfrm flipH="1">
            <a:off x="2967487" y="1561384"/>
            <a:ext cx="983411" cy="534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B256EDB-FD2F-43C3-A499-1D172E9DC493}"/>
              </a:ext>
            </a:extLst>
          </p:cNvPr>
          <p:cNvCxnSpPr>
            <a:endCxn id="7" idx="0"/>
          </p:cNvCxnSpPr>
          <p:nvPr/>
        </p:nvCxnSpPr>
        <p:spPr>
          <a:xfrm>
            <a:off x="5020574" y="1561384"/>
            <a:ext cx="974785" cy="534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0B2CA6B-CB6E-45F0-B553-A26E4217C810}"/>
              </a:ext>
            </a:extLst>
          </p:cNvPr>
          <p:cNvCxnSpPr>
            <a:stCxn id="6" idx="2"/>
          </p:cNvCxnSpPr>
          <p:nvPr/>
        </p:nvCxnSpPr>
        <p:spPr>
          <a:xfrm>
            <a:off x="2967487" y="3183150"/>
            <a:ext cx="0" cy="534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36CE112D-CE09-4960-976D-42122ED1E211}"/>
              </a:ext>
            </a:extLst>
          </p:cNvPr>
          <p:cNvCxnSpPr>
            <a:stCxn id="7" idx="2"/>
          </p:cNvCxnSpPr>
          <p:nvPr/>
        </p:nvCxnSpPr>
        <p:spPr>
          <a:xfrm>
            <a:off x="5995359" y="3183150"/>
            <a:ext cx="0" cy="534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D5ADB9B-0DED-41DB-B7F2-39EF0D8B5FC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48574" y="1017920"/>
            <a:ext cx="14319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EFA474D-35EF-4A3C-8EBF-FEB3EE2785E5}"/>
              </a:ext>
            </a:extLst>
          </p:cNvPr>
          <p:cNvSpPr txBox="1"/>
          <p:nvPr/>
        </p:nvSpPr>
        <p:spPr>
          <a:xfrm>
            <a:off x="306671" y="710142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 Call Service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0513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D84F4D9-E530-453F-9D2D-67F03F0DC25A}"/>
              </a:ext>
            </a:extLst>
          </p:cNvPr>
          <p:cNvSpPr/>
          <p:nvPr/>
        </p:nvSpPr>
        <p:spPr>
          <a:xfrm>
            <a:off x="5391509" y="474455"/>
            <a:ext cx="1690778" cy="10869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Service Registry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394E04-21D0-4DCC-BB6C-6BF9901FBC89}"/>
              </a:ext>
            </a:extLst>
          </p:cNvPr>
          <p:cNvSpPr/>
          <p:nvPr/>
        </p:nvSpPr>
        <p:spPr>
          <a:xfrm>
            <a:off x="1880558" y="2096221"/>
            <a:ext cx="2173857" cy="10869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Web API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EC20AC-2E1D-488B-864F-77126417EAEB}"/>
              </a:ext>
            </a:extLst>
          </p:cNvPr>
          <p:cNvSpPr/>
          <p:nvPr/>
        </p:nvSpPr>
        <p:spPr>
          <a:xfrm>
            <a:off x="4908430" y="2096221"/>
            <a:ext cx="2173857" cy="10869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Web API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74C18B-9D3E-4C77-90A0-0C7D254D1ABE}"/>
              </a:ext>
            </a:extLst>
          </p:cNvPr>
          <p:cNvSpPr/>
          <p:nvPr/>
        </p:nvSpPr>
        <p:spPr>
          <a:xfrm>
            <a:off x="1880557" y="3717987"/>
            <a:ext cx="5201729" cy="10869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Storage</a:t>
            </a:r>
            <a:endParaRPr lang="zh-TW" altLang="en-US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0B2CA6B-CB6E-45F0-B553-A26E4217C810}"/>
              </a:ext>
            </a:extLst>
          </p:cNvPr>
          <p:cNvCxnSpPr>
            <a:stCxn id="6" idx="2"/>
          </p:cNvCxnSpPr>
          <p:nvPr/>
        </p:nvCxnSpPr>
        <p:spPr>
          <a:xfrm>
            <a:off x="2967487" y="3183150"/>
            <a:ext cx="0" cy="534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36CE112D-CE09-4960-976D-42122ED1E211}"/>
              </a:ext>
            </a:extLst>
          </p:cNvPr>
          <p:cNvCxnSpPr>
            <a:stCxn id="7" idx="2"/>
          </p:cNvCxnSpPr>
          <p:nvPr/>
        </p:nvCxnSpPr>
        <p:spPr>
          <a:xfrm>
            <a:off x="5995359" y="3183150"/>
            <a:ext cx="0" cy="534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D5ADB9B-0DED-41DB-B7F2-39EF0D8B5FCB}"/>
              </a:ext>
            </a:extLst>
          </p:cNvPr>
          <p:cNvCxnSpPr>
            <a:cxnSpLocks/>
          </p:cNvCxnSpPr>
          <p:nvPr/>
        </p:nvCxnSpPr>
        <p:spPr>
          <a:xfrm>
            <a:off x="448574" y="638356"/>
            <a:ext cx="49429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04C69D62-FF8B-4AC8-BF07-9CF89F7BA02C}"/>
              </a:ext>
            </a:extLst>
          </p:cNvPr>
          <p:cNvCxnSpPr>
            <a:stCxn id="5" idx="3"/>
            <a:endCxn id="7" idx="0"/>
          </p:cNvCxnSpPr>
          <p:nvPr/>
        </p:nvCxnSpPr>
        <p:spPr>
          <a:xfrm flipH="1">
            <a:off x="5995359" y="1017920"/>
            <a:ext cx="1086928" cy="1078301"/>
          </a:xfrm>
          <a:prstGeom prst="bentConnector4">
            <a:avLst>
              <a:gd name="adj1" fmla="val -21032"/>
              <a:gd name="adj2" fmla="val 752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B12C2285-2132-4116-B78B-9D933FDC5D4A}"/>
              </a:ext>
            </a:extLst>
          </p:cNvPr>
          <p:cNvCxnSpPr>
            <a:stCxn id="5" idx="3"/>
            <a:endCxn id="6" idx="0"/>
          </p:cNvCxnSpPr>
          <p:nvPr/>
        </p:nvCxnSpPr>
        <p:spPr>
          <a:xfrm flipH="1">
            <a:off x="2967487" y="1017920"/>
            <a:ext cx="4114800" cy="1078301"/>
          </a:xfrm>
          <a:prstGeom prst="bentConnector4">
            <a:avLst>
              <a:gd name="adj1" fmla="val -5556"/>
              <a:gd name="adj2" fmla="val 752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6C01E247-7F4F-45BC-8DD5-09229368EBFC}"/>
              </a:ext>
            </a:extLst>
          </p:cNvPr>
          <p:cNvCxnSpPr>
            <a:stCxn id="7" idx="1"/>
            <a:endCxn id="5" idx="1"/>
          </p:cNvCxnSpPr>
          <p:nvPr/>
        </p:nvCxnSpPr>
        <p:spPr>
          <a:xfrm rot="10800000" flipH="1">
            <a:off x="4908429" y="1017920"/>
            <a:ext cx="483079" cy="1621766"/>
          </a:xfrm>
          <a:prstGeom prst="bentConnector3">
            <a:avLst>
              <a:gd name="adj1" fmla="val -473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接點: 肘形 20">
            <a:extLst>
              <a:ext uri="{FF2B5EF4-FFF2-40B4-BE49-F238E27FC236}">
                <a16:creationId xmlns:a16="http://schemas.microsoft.com/office/drawing/2014/main" id="{60DCD5A1-AC10-4CE2-966D-C63AF35E36D4}"/>
              </a:ext>
            </a:extLst>
          </p:cNvPr>
          <p:cNvCxnSpPr>
            <a:stCxn id="6" idx="1"/>
            <a:endCxn id="5" idx="1"/>
          </p:cNvCxnSpPr>
          <p:nvPr/>
        </p:nvCxnSpPr>
        <p:spPr>
          <a:xfrm rot="10800000" flipH="1">
            <a:off x="1880557" y="1017920"/>
            <a:ext cx="3510951" cy="1621766"/>
          </a:xfrm>
          <a:prstGeom prst="bentConnector3">
            <a:avLst>
              <a:gd name="adj1" fmla="val -65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5A5265A-7B07-4377-8F01-C9D463DD888B}"/>
              </a:ext>
            </a:extLst>
          </p:cNvPr>
          <p:cNvSpPr txBox="1"/>
          <p:nvPr/>
        </p:nvSpPr>
        <p:spPr>
          <a:xfrm>
            <a:off x="1613139" y="974786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Reg / </a:t>
            </a:r>
            <a:r>
              <a:rPr lang="en-US" altLang="zh-TW" dirty="0" err="1"/>
              <a:t>DeReg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8148296-015D-4A87-8188-ED9B76F639A4}"/>
              </a:ext>
            </a:extLst>
          </p:cNvPr>
          <p:cNvSpPr txBox="1"/>
          <p:nvPr/>
        </p:nvSpPr>
        <p:spPr>
          <a:xfrm>
            <a:off x="2921474" y="1549879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Health Check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0DD1617-E93B-4C80-ACA8-035ED6B49A83}"/>
              </a:ext>
            </a:extLst>
          </p:cNvPr>
          <p:cNvSpPr txBox="1"/>
          <p:nvPr/>
        </p:nvSpPr>
        <p:spPr>
          <a:xfrm>
            <a:off x="358429" y="330579"/>
            <a:ext cx="2385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 Query Available Services</a:t>
            </a:r>
            <a:endParaRPr lang="zh-TW" altLang="en-US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19A40E7-F8D4-4F43-9D83-C144C340989D}"/>
              </a:ext>
            </a:extLst>
          </p:cNvPr>
          <p:cNvCxnSpPr/>
          <p:nvPr/>
        </p:nvCxnSpPr>
        <p:spPr>
          <a:xfrm>
            <a:off x="392933" y="2878251"/>
            <a:ext cx="1487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8D224EB-A857-421A-82BD-8C5C21D714C9}"/>
              </a:ext>
            </a:extLst>
          </p:cNvPr>
          <p:cNvSpPr txBox="1"/>
          <p:nvPr/>
        </p:nvSpPr>
        <p:spPr>
          <a:xfrm>
            <a:off x="346930" y="2596447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2. Call Service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9101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DA11997-6271-4F74-8F48-F8E882096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686800" cy="857400"/>
          </a:xfrm>
        </p:spPr>
        <p:txBody>
          <a:bodyPr/>
          <a:lstStyle/>
          <a:p>
            <a:r>
              <a:rPr lang="en-US" altLang="zh-TW" dirty="0"/>
              <a:t>Q:</a:t>
            </a:r>
            <a:r>
              <a:rPr lang="zh-TW" altLang="en-US" dirty="0"/>
              <a:t> 哪一種方式比較適合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28C8304-A780-4259-BF5A-8A9A735E4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哪一種方式維運最省力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哪一種方式效能最好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哪一種方式回應時間最短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哪一種方式對基礎建設架構最靈活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哪一種方式最適合微服務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業界的趨勢</a:t>
            </a:r>
            <a:r>
              <a:rPr lang="en-US" altLang="zh-TW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41496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4F69363-ED16-41D5-B99D-CFC462FEF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F56364B-2572-4CC2-9CAF-D5B5FDD53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5159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相關圖片">
            <a:extLst>
              <a:ext uri="{FF2B5EF4-FFF2-40B4-BE49-F238E27FC236}">
                <a16:creationId xmlns:a16="http://schemas.microsoft.com/office/drawing/2014/main" id="{D2F327C1-B9FB-4F45-BB28-281B2FCCD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3" y="590039"/>
            <a:ext cx="8795282" cy="396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044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DCEBAC33-B067-427D-BF12-1EAAEF42BEF9}"/>
              </a:ext>
            </a:extLst>
          </p:cNvPr>
          <p:cNvSpPr/>
          <p:nvPr/>
        </p:nvSpPr>
        <p:spPr>
          <a:xfrm>
            <a:off x="612250" y="421419"/>
            <a:ext cx="8332964" cy="45481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8D62F3A-BC45-4217-9959-F0034C46CEB5}"/>
              </a:ext>
            </a:extLst>
          </p:cNvPr>
          <p:cNvSpPr/>
          <p:nvPr/>
        </p:nvSpPr>
        <p:spPr>
          <a:xfrm>
            <a:off x="2960176" y="1495586"/>
            <a:ext cx="3223648" cy="9376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Application</a:t>
            </a:r>
          </a:p>
          <a:p>
            <a:pPr algn="ctr"/>
            <a:r>
              <a:rPr lang="en-US" altLang="zh-TW" dirty="0"/>
              <a:t>(Process)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1CAD63F-2A74-4929-9CCD-9F86F3BC0E28}"/>
              </a:ext>
            </a:extLst>
          </p:cNvPr>
          <p:cNvCxnSpPr>
            <a:cxnSpLocks/>
          </p:cNvCxnSpPr>
          <p:nvPr/>
        </p:nvCxnSpPr>
        <p:spPr>
          <a:xfrm flipV="1">
            <a:off x="10779071" y="2293748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9CBDB4B-415F-4282-A504-28E2A946AA2B}"/>
              </a:ext>
            </a:extLst>
          </p:cNvPr>
          <p:cNvCxnSpPr>
            <a:cxnSpLocks/>
          </p:cNvCxnSpPr>
          <p:nvPr/>
        </p:nvCxnSpPr>
        <p:spPr>
          <a:xfrm flipV="1">
            <a:off x="12551044" y="2922719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D2A38BA-7287-4F92-8E41-C540BF8D1194}"/>
              </a:ext>
            </a:extLst>
          </p:cNvPr>
          <p:cNvCxnSpPr>
            <a:cxnSpLocks/>
          </p:cNvCxnSpPr>
          <p:nvPr/>
        </p:nvCxnSpPr>
        <p:spPr>
          <a:xfrm flipV="1">
            <a:off x="10773905" y="3545559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C93C8F0-9F73-4372-8345-1604DD43B711}"/>
              </a:ext>
            </a:extLst>
          </p:cNvPr>
          <p:cNvCxnSpPr>
            <a:cxnSpLocks/>
          </p:cNvCxnSpPr>
          <p:nvPr/>
        </p:nvCxnSpPr>
        <p:spPr>
          <a:xfrm flipV="1">
            <a:off x="9004516" y="2902056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666C4F3-C365-4BFF-9EAB-AE279A6851C4}"/>
              </a:ext>
            </a:extLst>
          </p:cNvPr>
          <p:cNvSpPr txBox="1"/>
          <p:nvPr/>
        </p:nvSpPr>
        <p:spPr>
          <a:xfrm>
            <a:off x="9818177" y="1828799"/>
            <a:ext cx="2044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Standard Input / Output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2A39237-401C-4FD3-BCA3-7EE23E7BC724}"/>
              </a:ext>
            </a:extLst>
          </p:cNvPr>
          <p:cNvSpPr txBox="1"/>
          <p:nvPr/>
        </p:nvSpPr>
        <p:spPr>
          <a:xfrm>
            <a:off x="9818177" y="3926130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File System I/O (Volume)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33AE673-F022-4CE6-B9F1-27693CCB95CC}"/>
              </a:ext>
            </a:extLst>
          </p:cNvPr>
          <p:cNvSpPr txBox="1"/>
          <p:nvPr/>
        </p:nvSpPr>
        <p:spPr>
          <a:xfrm>
            <a:off x="12809350" y="2863578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Network I/O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8FDAC13-D93F-48F7-BCCD-E84505407252}"/>
              </a:ext>
            </a:extLst>
          </p:cNvPr>
          <p:cNvSpPr txBox="1"/>
          <p:nvPr/>
        </p:nvSpPr>
        <p:spPr>
          <a:xfrm>
            <a:off x="6766426" y="2863578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Environment Variables</a:t>
            </a:r>
            <a:endParaRPr lang="zh-TW" altLang="en-US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2DD55F24-D6A0-42CD-BC7D-977E8578EB4F}"/>
              </a:ext>
            </a:extLst>
          </p:cNvPr>
          <p:cNvSpPr/>
          <p:nvPr/>
        </p:nvSpPr>
        <p:spPr>
          <a:xfrm>
            <a:off x="1354910" y="2863578"/>
            <a:ext cx="6439750" cy="9376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OS</a:t>
            </a:r>
            <a:endParaRPr lang="zh-TW" altLang="en-US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269505D-9DE0-445E-A4F2-12816692266A}"/>
              </a:ext>
            </a:extLst>
          </p:cNvPr>
          <p:cNvCxnSpPr>
            <a:cxnSpLocks/>
          </p:cNvCxnSpPr>
          <p:nvPr/>
        </p:nvCxnSpPr>
        <p:spPr>
          <a:xfrm>
            <a:off x="3617844" y="2433234"/>
            <a:ext cx="2785" cy="43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D1C56D1-42D0-4021-9DED-318D85417483}"/>
              </a:ext>
            </a:extLst>
          </p:cNvPr>
          <p:cNvSpPr txBox="1"/>
          <p:nvPr/>
        </p:nvSpPr>
        <p:spPr>
          <a:xfrm>
            <a:off x="3665553" y="2505282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System Call (Win32API)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FD5B6E1-4B45-4763-B031-38B232617797}"/>
              </a:ext>
            </a:extLst>
          </p:cNvPr>
          <p:cNvSpPr/>
          <p:nvPr/>
        </p:nvSpPr>
        <p:spPr>
          <a:xfrm>
            <a:off x="2202511" y="985962"/>
            <a:ext cx="4842339" cy="255959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024C555-0C71-44C6-BF19-3DCCCAAAA928}"/>
              </a:ext>
            </a:extLst>
          </p:cNvPr>
          <p:cNvSpPr txBox="1"/>
          <p:nvPr/>
        </p:nvSpPr>
        <p:spPr>
          <a:xfrm>
            <a:off x="2162757" y="946202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Session</a:t>
            </a:r>
            <a:endParaRPr lang="zh-TW" alt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04FDACB-0EF6-4951-B821-59341F9279B9}"/>
              </a:ext>
            </a:extLst>
          </p:cNvPr>
          <p:cNvSpPr/>
          <p:nvPr/>
        </p:nvSpPr>
        <p:spPr>
          <a:xfrm>
            <a:off x="767793" y="4055183"/>
            <a:ext cx="1463042" cy="6776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File System</a:t>
            </a:r>
            <a:endParaRPr lang="zh-TW" altLang="en-US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07F15DAE-D2B4-4B56-A5EA-F1A318974E6D}"/>
              </a:ext>
            </a:extLst>
          </p:cNvPr>
          <p:cNvSpPr/>
          <p:nvPr/>
        </p:nvSpPr>
        <p:spPr>
          <a:xfrm>
            <a:off x="2398301" y="4055183"/>
            <a:ext cx="1463042" cy="6776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Networking</a:t>
            </a:r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780F3F30-3679-4BB6-84FF-733930A2F7AE}"/>
              </a:ext>
            </a:extLst>
          </p:cNvPr>
          <p:cNvSpPr/>
          <p:nvPr/>
        </p:nvSpPr>
        <p:spPr>
          <a:xfrm>
            <a:off x="4028809" y="4055183"/>
            <a:ext cx="1463042" cy="6776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Standard I/O</a:t>
            </a:r>
            <a:endParaRPr lang="zh-TW" altLang="en-US" dirty="0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B580F73C-199E-4F50-B227-5184CB07D493}"/>
              </a:ext>
            </a:extLst>
          </p:cNvPr>
          <p:cNvSpPr/>
          <p:nvPr/>
        </p:nvSpPr>
        <p:spPr>
          <a:xfrm>
            <a:off x="5659317" y="4055183"/>
            <a:ext cx="1463042" cy="6776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Environment</a:t>
            </a:r>
          </a:p>
          <a:p>
            <a:pPr algn="ctr"/>
            <a:r>
              <a:rPr lang="en-US" altLang="zh-TW" dirty="0"/>
              <a:t>Variable</a:t>
            </a:r>
            <a:endParaRPr lang="zh-TW" altLang="en-US" dirty="0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6FD87EE-BE3F-4576-A275-E0FD62B2098A}"/>
              </a:ext>
            </a:extLst>
          </p:cNvPr>
          <p:cNvSpPr/>
          <p:nvPr/>
        </p:nvSpPr>
        <p:spPr>
          <a:xfrm>
            <a:off x="7289825" y="4055183"/>
            <a:ext cx="1463042" cy="6776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Misc</a:t>
            </a:r>
            <a:endParaRPr lang="en-US" altLang="zh-TW" dirty="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121BD327-74DE-4AB3-BEB5-06261173D7CC}"/>
              </a:ext>
            </a:extLst>
          </p:cNvPr>
          <p:cNvCxnSpPr>
            <a:cxnSpLocks/>
          </p:cNvCxnSpPr>
          <p:nvPr/>
        </p:nvCxnSpPr>
        <p:spPr>
          <a:xfrm>
            <a:off x="1742661" y="3801226"/>
            <a:ext cx="0" cy="25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390AB64-8FE3-4F30-9BE0-0B671FAE3826}"/>
              </a:ext>
            </a:extLst>
          </p:cNvPr>
          <p:cNvCxnSpPr>
            <a:cxnSpLocks/>
          </p:cNvCxnSpPr>
          <p:nvPr/>
        </p:nvCxnSpPr>
        <p:spPr>
          <a:xfrm>
            <a:off x="3129822" y="3826061"/>
            <a:ext cx="0" cy="25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A1860B9-A86B-4399-9ADB-4CB857C7D6CD}"/>
              </a:ext>
            </a:extLst>
          </p:cNvPr>
          <p:cNvCxnSpPr>
            <a:cxnSpLocks/>
          </p:cNvCxnSpPr>
          <p:nvPr/>
        </p:nvCxnSpPr>
        <p:spPr>
          <a:xfrm>
            <a:off x="4778883" y="3801226"/>
            <a:ext cx="0" cy="25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AC823C81-EBD3-4B58-996C-7FF7C1532E84}"/>
              </a:ext>
            </a:extLst>
          </p:cNvPr>
          <p:cNvCxnSpPr>
            <a:cxnSpLocks/>
          </p:cNvCxnSpPr>
          <p:nvPr/>
        </p:nvCxnSpPr>
        <p:spPr>
          <a:xfrm>
            <a:off x="6390838" y="3801226"/>
            <a:ext cx="0" cy="25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8EC25417-EADA-4BDB-90BD-69B908C0D5F5}"/>
              </a:ext>
            </a:extLst>
          </p:cNvPr>
          <p:cNvCxnSpPr>
            <a:cxnSpLocks/>
          </p:cNvCxnSpPr>
          <p:nvPr/>
        </p:nvCxnSpPr>
        <p:spPr>
          <a:xfrm>
            <a:off x="7596146" y="3801226"/>
            <a:ext cx="0" cy="25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B5794A5A-CD92-48A2-83DA-7A3F95A48F6F}"/>
              </a:ext>
            </a:extLst>
          </p:cNvPr>
          <p:cNvCxnSpPr>
            <a:cxnSpLocks/>
            <a:stCxn id="17" idx="1"/>
            <a:endCxn id="4" idx="1"/>
          </p:cNvCxnSpPr>
          <p:nvPr/>
        </p:nvCxnSpPr>
        <p:spPr>
          <a:xfrm rot="10800000" flipH="1">
            <a:off x="1354910" y="1964410"/>
            <a:ext cx="1605266" cy="1367992"/>
          </a:xfrm>
          <a:prstGeom prst="bentConnector3">
            <a:avLst>
              <a:gd name="adj1" fmla="val -142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289FD2E-6684-4987-BE5F-DA3F028BA8D1}"/>
              </a:ext>
            </a:extLst>
          </p:cNvPr>
          <p:cNvSpPr txBox="1"/>
          <p:nvPr/>
        </p:nvSpPr>
        <p:spPr>
          <a:xfrm>
            <a:off x="826936" y="1710270"/>
            <a:ext cx="2026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Startup / Services Start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0578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38D62F3A-BC45-4217-9959-F0034C46CEB5}"/>
              </a:ext>
            </a:extLst>
          </p:cNvPr>
          <p:cNvSpPr/>
          <p:nvPr/>
        </p:nvSpPr>
        <p:spPr>
          <a:xfrm>
            <a:off x="3349790" y="414216"/>
            <a:ext cx="3223648" cy="9376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Application</a:t>
            </a:r>
          </a:p>
          <a:p>
            <a:pPr algn="ctr"/>
            <a:r>
              <a:rPr lang="en-US" altLang="zh-TW" dirty="0"/>
              <a:t>(Process)</a:t>
            </a:r>
            <a:endParaRPr lang="zh-TW" altLang="en-US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2DD55F24-D6A0-42CD-BC7D-977E8578EB4F}"/>
              </a:ext>
            </a:extLst>
          </p:cNvPr>
          <p:cNvSpPr/>
          <p:nvPr/>
        </p:nvSpPr>
        <p:spPr>
          <a:xfrm>
            <a:off x="2391499" y="1774759"/>
            <a:ext cx="4366572" cy="952546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OS (virtualized)</a:t>
            </a:r>
            <a:endParaRPr lang="zh-TW" altLang="en-US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269505D-9DE0-445E-A4F2-12816692266A}"/>
              </a:ext>
            </a:extLst>
          </p:cNvPr>
          <p:cNvCxnSpPr>
            <a:cxnSpLocks/>
          </p:cNvCxnSpPr>
          <p:nvPr/>
        </p:nvCxnSpPr>
        <p:spPr>
          <a:xfrm>
            <a:off x="3617844" y="1351864"/>
            <a:ext cx="2785" cy="43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D1C56D1-42D0-4021-9DED-318D85417483}"/>
              </a:ext>
            </a:extLst>
          </p:cNvPr>
          <p:cNvSpPr txBox="1"/>
          <p:nvPr/>
        </p:nvSpPr>
        <p:spPr>
          <a:xfrm>
            <a:off x="3665553" y="1423912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System Call (Win32API)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FD5B6E1-4B45-4763-B031-38B232617797}"/>
              </a:ext>
            </a:extLst>
          </p:cNvPr>
          <p:cNvSpPr/>
          <p:nvPr/>
        </p:nvSpPr>
        <p:spPr>
          <a:xfrm>
            <a:off x="2146854" y="294200"/>
            <a:ext cx="4842339" cy="2559597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024C555-0C71-44C6-BF19-3DCCCAAAA928}"/>
              </a:ext>
            </a:extLst>
          </p:cNvPr>
          <p:cNvSpPr txBox="1"/>
          <p:nvPr/>
        </p:nvSpPr>
        <p:spPr>
          <a:xfrm>
            <a:off x="2162757" y="254440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Container</a:t>
            </a:r>
            <a:endParaRPr lang="zh-TW" alt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04FDACB-0EF6-4951-B821-59341F9279B9}"/>
              </a:ext>
            </a:extLst>
          </p:cNvPr>
          <p:cNvSpPr/>
          <p:nvPr/>
        </p:nvSpPr>
        <p:spPr>
          <a:xfrm>
            <a:off x="7360047" y="1376926"/>
            <a:ext cx="1463042" cy="677675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File System</a:t>
            </a:r>
            <a:endParaRPr lang="zh-TW" altLang="en-US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07F15DAE-D2B4-4B56-A5EA-F1A318974E6D}"/>
              </a:ext>
            </a:extLst>
          </p:cNvPr>
          <p:cNvSpPr/>
          <p:nvPr/>
        </p:nvSpPr>
        <p:spPr>
          <a:xfrm>
            <a:off x="7360047" y="2149450"/>
            <a:ext cx="1463042" cy="677675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Networking</a:t>
            </a:r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780F3F30-3679-4BB6-84FF-733930A2F7AE}"/>
              </a:ext>
            </a:extLst>
          </p:cNvPr>
          <p:cNvSpPr/>
          <p:nvPr/>
        </p:nvSpPr>
        <p:spPr>
          <a:xfrm>
            <a:off x="7360047" y="2921974"/>
            <a:ext cx="1463042" cy="677675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Standard I/O</a:t>
            </a:r>
            <a:endParaRPr lang="zh-TW" altLang="en-US" dirty="0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B580F73C-199E-4F50-B227-5184CB07D493}"/>
              </a:ext>
            </a:extLst>
          </p:cNvPr>
          <p:cNvSpPr/>
          <p:nvPr/>
        </p:nvSpPr>
        <p:spPr>
          <a:xfrm>
            <a:off x="7360047" y="3673654"/>
            <a:ext cx="1463042" cy="677675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Environment</a:t>
            </a:r>
          </a:p>
          <a:p>
            <a:pPr algn="ctr"/>
            <a:r>
              <a:rPr lang="en-US" altLang="zh-TW" dirty="0"/>
              <a:t>Variable</a:t>
            </a:r>
            <a:endParaRPr lang="zh-TW" altLang="en-US" dirty="0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AACAA3D1-8E07-4DE4-9CAF-4163FF58A287}"/>
              </a:ext>
            </a:extLst>
          </p:cNvPr>
          <p:cNvSpPr/>
          <p:nvPr/>
        </p:nvSpPr>
        <p:spPr>
          <a:xfrm>
            <a:off x="2399854" y="3855183"/>
            <a:ext cx="4366572" cy="952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OS (hosted)</a:t>
            </a:r>
            <a:endParaRPr lang="zh-TW" altLang="en-US" dirty="0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46D111E0-0250-4282-9C1A-03BA9F651C1E}"/>
              </a:ext>
            </a:extLst>
          </p:cNvPr>
          <p:cNvSpPr/>
          <p:nvPr/>
        </p:nvSpPr>
        <p:spPr>
          <a:xfrm>
            <a:off x="2399854" y="3036996"/>
            <a:ext cx="4366572" cy="6047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Docker Engine</a:t>
            </a:r>
            <a:endParaRPr lang="zh-TW" altLang="en-US" dirty="0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9DC3909C-98F6-49F2-B8D4-8CCCDDC1EF48}"/>
              </a:ext>
            </a:extLst>
          </p:cNvPr>
          <p:cNvCxnSpPr>
            <a:cxnSpLocks/>
          </p:cNvCxnSpPr>
          <p:nvPr/>
        </p:nvCxnSpPr>
        <p:spPr>
          <a:xfrm>
            <a:off x="3600482" y="2719856"/>
            <a:ext cx="0" cy="347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接點: 肘形 4">
            <a:extLst>
              <a:ext uri="{FF2B5EF4-FFF2-40B4-BE49-F238E27FC236}">
                <a16:creationId xmlns:a16="http://schemas.microsoft.com/office/drawing/2014/main" id="{1A662AAC-628C-448C-9912-FA8F36BD1BC0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 flipV="1">
            <a:off x="6766426" y="1715764"/>
            <a:ext cx="593621" cy="16235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AB8111A7-1101-43AF-8323-EE9E08036523}"/>
              </a:ext>
            </a:extLst>
          </p:cNvPr>
          <p:cNvCxnSpPr>
            <a:stCxn id="30" idx="3"/>
            <a:endCxn id="26" idx="1"/>
          </p:cNvCxnSpPr>
          <p:nvPr/>
        </p:nvCxnSpPr>
        <p:spPr>
          <a:xfrm>
            <a:off x="6766426" y="3339347"/>
            <a:ext cx="593621" cy="6731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29101DA3-168C-4047-9859-E25985667084}"/>
              </a:ext>
            </a:extLst>
          </p:cNvPr>
          <p:cNvCxnSpPr>
            <a:stCxn id="30" idx="3"/>
            <a:endCxn id="24" idx="1"/>
          </p:cNvCxnSpPr>
          <p:nvPr/>
        </p:nvCxnSpPr>
        <p:spPr>
          <a:xfrm flipV="1">
            <a:off x="6766426" y="2488288"/>
            <a:ext cx="593621" cy="8510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126B2FF6-D573-4573-AECA-682FDE9FD513}"/>
              </a:ext>
            </a:extLst>
          </p:cNvPr>
          <p:cNvCxnSpPr>
            <a:stCxn id="30" idx="3"/>
            <a:endCxn id="25" idx="1"/>
          </p:cNvCxnSpPr>
          <p:nvPr/>
        </p:nvCxnSpPr>
        <p:spPr>
          <a:xfrm flipV="1">
            <a:off x="6766426" y="3260812"/>
            <a:ext cx="593621" cy="785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512E533C-FDAB-450C-ABF5-8DA82AD2DBB9}"/>
              </a:ext>
            </a:extLst>
          </p:cNvPr>
          <p:cNvCxnSpPr>
            <a:cxnSpLocks/>
            <a:stCxn id="30" idx="1"/>
            <a:endCxn id="4" idx="1"/>
          </p:cNvCxnSpPr>
          <p:nvPr/>
        </p:nvCxnSpPr>
        <p:spPr>
          <a:xfrm rot="10800000" flipH="1">
            <a:off x="2399854" y="883041"/>
            <a:ext cx="949936" cy="2456307"/>
          </a:xfrm>
          <a:prstGeom prst="bentConnector3">
            <a:avLst>
              <a:gd name="adj1" fmla="val -803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7E81100-E32D-4475-8E74-B624DE9099F1}"/>
              </a:ext>
            </a:extLst>
          </p:cNvPr>
          <p:cNvSpPr txBox="1"/>
          <p:nvPr/>
        </p:nvSpPr>
        <p:spPr>
          <a:xfrm>
            <a:off x="577942" y="619585"/>
            <a:ext cx="2026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Entrypoint</a:t>
            </a:r>
            <a:r>
              <a:rPr lang="en-US" altLang="zh-TW" dirty="0"/>
              <a:t> / CMD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1158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C3638E3A-3324-47C4-8FA9-62E54CEBEAA9}"/>
              </a:ext>
            </a:extLst>
          </p:cNvPr>
          <p:cNvSpPr/>
          <p:nvPr/>
        </p:nvSpPr>
        <p:spPr>
          <a:xfrm>
            <a:off x="3768243" y="1437104"/>
            <a:ext cx="3223648" cy="9376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Application</a:t>
            </a:r>
          </a:p>
          <a:p>
            <a:pPr algn="ctr"/>
            <a:r>
              <a:rPr lang="en-US" altLang="zh-TW" dirty="0"/>
              <a:t>(Process)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326F5BB-75E1-401B-995F-FB43CF9A9067}"/>
              </a:ext>
            </a:extLst>
          </p:cNvPr>
          <p:cNvSpPr/>
          <p:nvPr/>
        </p:nvSpPr>
        <p:spPr>
          <a:xfrm>
            <a:off x="2809952" y="2797647"/>
            <a:ext cx="4366572" cy="952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OS (virtualized)</a:t>
            </a:r>
            <a:endParaRPr lang="zh-TW" altLang="en-US" dirty="0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28576434-8979-4D6A-9B71-1EEF2B25BC21}"/>
              </a:ext>
            </a:extLst>
          </p:cNvPr>
          <p:cNvCxnSpPr>
            <a:cxnSpLocks/>
          </p:cNvCxnSpPr>
          <p:nvPr/>
        </p:nvCxnSpPr>
        <p:spPr>
          <a:xfrm>
            <a:off x="4036297" y="2374752"/>
            <a:ext cx="2785" cy="43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E8672DAE-269F-4D16-90AD-00EC4A1A72AC}"/>
              </a:ext>
            </a:extLst>
          </p:cNvPr>
          <p:cNvSpPr txBox="1"/>
          <p:nvPr/>
        </p:nvSpPr>
        <p:spPr>
          <a:xfrm>
            <a:off x="4084006" y="2446800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System Call (Win32API)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EB15CD-3F4E-4D4B-A6EC-88F64736D3D0}"/>
              </a:ext>
            </a:extLst>
          </p:cNvPr>
          <p:cNvSpPr/>
          <p:nvPr/>
        </p:nvSpPr>
        <p:spPr>
          <a:xfrm>
            <a:off x="2565307" y="1317088"/>
            <a:ext cx="4842339" cy="2559597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7E8DDB3-B40F-4C11-94B4-39BC71DAFAA0}"/>
              </a:ext>
            </a:extLst>
          </p:cNvPr>
          <p:cNvSpPr txBox="1"/>
          <p:nvPr/>
        </p:nvSpPr>
        <p:spPr>
          <a:xfrm>
            <a:off x="2581210" y="1277328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Container</a:t>
            </a:r>
            <a:endParaRPr lang="zh-TW" altLang="en-US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A0CC5EF-2FB4-4927-A556-FC353A8647C5}"/>
              </a:ext>
            </a:extLst>
          </p:cNvPr>
          <p:cNvCxnSpPr>
            <a:cxnSpLocks/>
          </p:cNvCxnSpPr>
          <p:nvPr/>
        </p:nvCxnSpPr>
        <p:spPr>
          <a:xfrm flipV="1">
            <a:off x="4985533" y="1085149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9EB137E-0B17-498A-8DA6-22A00C00E770}"/>
              </a:ext>
            </a:extLst>
          </p:cNvPr>
          <p:cNvCxnSpPr>
            <a:cxnSpLocks/>
          </p:cNvCxnSpPr>
          <p:nvPr/>
        </p:nvCxnSpPr>
        <p:spPr>
          <a:xfrm flipV="1">
            <a:off x="7589882" y="2468895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90B7439-5E42-48E4-ADAC-A4FEC25F2766}"/>
              </a:ext>
            </a:extLst>
          </p:cNvPr>
          <p:cNvCxnSpPr>
            <a:cxnSpLocks/>
          </p:cNvCxnSpPr>
          <p:nvPr/>
        </p:nvCxnSpPr>
        <p:spPr>
          <a:xfrm flipV="1">
            <a:off x="4992025" y="3941624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95C39BA-7C81-467C-BC6E-79D8A6EAD852}"/>
              </a:ext>
            </a:extLst>
          </p:cNvPr>
          <p:cNvCxnSpPr>
            <a:cxnSpLocks/>
          </p:cNvCxnSpPr>
          <p:nvPr/>
        </p:nvCxnSpPr>
        <p:spPr>
          <a:xfrm flipV="1">
            <a:off x="2402133" y="2477271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A80A664-EAC2-45D0-A619-37D21F0A1C87}"/>
              </a:ext>
            </a:extLst>
          </p:cNvPr>
          <p:cNvSpPr txBox="1"/>
          <p:nvPr/>
        </p:nvSpPr>
        <p:spPr>
          <a:xfrm>
            <a:off x="4024639" y="620200"/>
            <a:ext cx="2044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Standard Input / Output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E826574-9CB2-4A4F-BDD0-7DC057299826}"/>
              </a:ext>
            </a:extLst>
          </p:cNvPr>
          <p:cNvSpPr txBox="1"/>
          <p:nvPr/>
        </p:nvSpPr>
        <p:spPr>
          <a:xfrm>
            <a:off x="4036297" y="4322195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File System I/O (Volume)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454548A-CA43-4EFD-AC69-2689EAB4BAB0}"/>
              </a:ext>
            </a:extLst>
          </p:cNvPr>
          <p:cNvSpPr txBox="1"/>
          <p:nvPr/>
        </p:nvSpPr>
        <p:spPr>
          <a:xfrm>
            <a:off x="7848188" y="2409754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Network I/O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8FD5A1E-2D2A-49A9-ABB2-5C90C4F67B1E}"/>
              </a:ext>
            </a:extLst>
          </p:cNvPr>
          <p:cNvSpPr txBox="1"/>
          <p:nvPr/>
        </p:nvSpPr>
        <p:spPr>
          <a:xfrm>
            <a:off x="164043" y="2438793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Environment Variables</a:t>
            </a:r>
            <a:endParaRPr lang="zh-TW" altLang="en-US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89AFF3E-2AA6-4C52-B603-47CF878DF70E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231756" y="1905928"/>
            <a:ext cx="15364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3FC19F2-A454-4AE2-8812-8846BE98DB96}"/>
              </a:ext>
            </a:extLst>
          </p:cNvPr>
          <p:cNvSpPr txBox="1"/>
          <p:nvPr/>
        </p:nvSpPr>
        <p:spPr>
          <a:xfrm>
            <a:off x="743917" y="1728061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Entrypoint</a:t>
            </a:r>
            <a:r>
              <a:rPr lang="en-US" altLang="zh-TW" dirty="0"/>
              <a:t> / CMD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93769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5CCDDFD-F728-4A0B-89D6-D80A3CFAE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Microservices</a:t>
            </a:r>
          </a:p>
        </p:txBody>
      </p:sp>
      <p:pic>
        <p:nvPicPr>
          <p:cNvPr id="3074" name="Picture 2" descr="æ¸ç±å°é¢">
            <a:extLst>
              <a:ext uri="{FF2B5EF4-FFF2-40B4-BE49-F238E27FC236}">
                <a16:creationId xmlns:a16="http://schemas.microsoft.com/office/drawing/2014/main" id="{ED20BB43-9698-4A94-8AE6-EE7250533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0" y="1350816"/>
            <a:ext cx="26479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E342272-D16A-4FD3-A99A-59F25B32D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42"/>
          <a:stretch/>
        </p:blipFill>
        <p:spPr>
          <a:xfrm>
            <a:off x="4347622" y="1243027"/>
            <a:ext cx="3082247" cy="364457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FAF0D3F-74B1-4D77-BBBF-3EAEC61588FF}"/>
              </a:ext>
            </a:extLst>
          </p:cNvPr>
          <p:cNvSpPr txBox="1"/>
          <p:nvPr/>
        </p:nvSpPr>
        <p:spPr>
          <a:xfrm>
            <a:off x="-85236" y="4888302"/>
            <a:ext cx="949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4"/>
              </a:rPr>
              <a:t>https://docs.microsoft.com/zh-tw/dotnet/standard/microservices-architecture/docker-application-development-process/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1577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5D6A7A3-6BDF-4729-9A82-703D70634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Mesh (swarm mode)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FB432F5-22D2-4B6C-BD7E-980E63D3D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E905752-A23E-4766-AEDC-DB49D00956D6}"/>
              </a:ext>
            </a:extLst>
          </p:cNvPr>
          <p:cNvSpPr txBox="1"/>
          <p:nvPr/>
        </p:nvSpPr>
        <p:spPr>
          <a:xfrm>
            <a:off x="444845" y="4695569"/>
            <a:ext cx="3914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https://docs.docker.com/engine/swarm/ingress/</a:t>
            </a:r>
          </a:p>
        </p:txBody>
      </p:sp>
      <p:pic>
        <p:nvPicPr>
          <p:cNvPr id="1026" name="Picture 2" descr="service ingress image">
            <a:extLst>
              <a:ext uri="{FF2B5EF4-FFF2-40B4-BE49-F238E27FC236}">
                <a16:creationId xmlns:a16="http://schemas.microsoft.com/office/drawing/2014/main" id="{BAD9A539-B523-480D-9D40-6A50193AE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30" y="1200150"/>
            <a:ext cx="8114270" cy="361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15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gress with external load balancer image">
            <a:extLst>
              <a:ext uri="{FF2B5EF4-FFF2-40B4-BE49-F238E27FC236}">
                <a16:creationId xmlns:a16="http://schemas.microsoft.com/office/drawing/2014/main" id="{B4652F6D-AEB4-49FC-B467-4DA8D2DAD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6" y="0"/>
            <a:ext cx="83835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425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1DE9F7-3B4B-43FF-94CE-73C76ED7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5B96CFC-E814-47C3-90FF-246E6B6BA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Enough OS:</a:t>
            </a:r>
          </a:p>
          <a:p>
            <a:pPr lvl="1"/>
            <a:r>
              <a:rPr lang="zh-TW" altLang="en-US" dirty="0"/>
              <a:t>過去一套 </a:t>
            </a:r>
            <a:r>
              <a:rPr lang="en-US" altLang="zh-TW" dirty="0"/>
              <a:t>OS</a:t>
            </a:r>
            <a:r>
              <a:rPr lang="zh-TW" altLang="en-US" dirty="0"/>
              <a:t> 要跑 </a:t>
            </a:r>
            <a:r>
              <a:rPr lang="en-US" altLang="zh-TW" dirty="0"/>
              <a:t>100+</a:t>
            </a:r>
            <a:r>
              <a:rPr lang="zh-TW" altLang="en-US" dirty="0"/>
              <a:t> </a:t>
            </a:r>
            <a:r>
              <a:rPr lang="en-US" altLang="zh-TW" dirty="0"/>
              <a:t>apps, developer </a:t>
            </a:r>
            <a:r>
              <a:rPr lang="zh-TW" altLang="en-US" dirty="0"/>
              <a:t>要配合 </a:t>
            </a:r>
            <a:r>
              <a:rPr lang="en-US" altLang="zh-TW" dirty="0"/>
              <a:t>OS.</a:t>
            </a:r>
          </a:p>
          <a:p>
            <a:pPr lvl="1"/>
            <a:r>
              <a:rPr lang="zh-TW" altLang="en-US" dirty="0"/>
              <a:t>現在一套 </a:t>
            </a:r>
            <a:r>
              <a:rPr lang="en-US" altLang="zh-TW" dirty="0"/>
              <a:t>apps </a:t>
            </a:r>
            <a:r>
              <a:rPr lang="zh-TW" altLang="en-US" dirty="0"/>
              <a:t>要跑 </a:t>
            </a:r>
            <a:r>
              <a:rPr lang="en-US" altLang="zh-TW" dirty="0"/>
              <a:t>100+</a:t>
            </a:r>
            <a:r>
              <a:rPr lang="zh-TW" altLang="en-US" dirty="0"/>
              <a:t> </a:t>
            </a:r>
            <a:r>
              <a:rPr lang="en-US" altLang="zh-TW" dirty="0"/>
              <a:t>nodes,</a:t>
            </a:r>
            <a:r>
              <a:rPr lang="zh-TW" altLang="en-US" dirty="0"/>
              <a:t> 能否讓 </a:t>
            </a:r>
            <a:r>
              <a:rPr lang="en-US" altLang="zh-TW" dirty="0"/>
              <a:t>OS</a:t>
            </a:r>
            <a:r>
              <a:rPr lang="zh-TW" altLang="en-US" dirty="0"/>
              <a:t> 配合</a:t>
            </a:r>
            <a:r>
              <a:rPr lang="en-US" altLang="zh-TW" dirty="0"/>
              <a:t>?</a:t>
            </a:r>
          </a:p>
          <a:p>
            <a:pPr lvl="1"/>
            <a:r>
              <a:rPr lang="en-US" altLang="zh-TW" dirty="0"/>
              <a:t>OS</a:t>
            </a:r>
            <a:r>
              <a:rPr lang="zh-TW" altLang="en-US" dirty="0"/>
              <a:t> 該如何客制化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 err="1"/>
              <a:t>nano</a:t>
            </a:r>
            <a:r>
              <a:rPr lang="en-US" altLang="zh-TW" dirty="0"/>
              <a:t>, </a:t>
            </a:r>
            <a:r>
              <a:rPr lang="en-US" altLang="zh-TW" dirty="0" err="1"/>
              <a:t>linux</a:t>
            </a:r>
            <a:r>
              <a:rPr lang="en-US" altLang="zh-TW" dirty="0"/>
              <a:t> kit, lib-</a:t>
            </a:r>
            <a:r>
              <a:rPr lang="en-US" altLang="zh-TW" dirty="0" err="1"/>
              <a:t>os</a:t>
            </a:r>
            <a:r>
              <a:rPr lang="en-US" altLang="zh-TW" dirty="0"/>
              <a:t>, </a:t>
            </a:r>
            <a:r>
              <a:rPr lang="en-US" altLang="zh-TW" dirty="0" err="1"/>
              <a:t>unikernel</a:t>
            </a:r>
            <a:r>
              <a:rPr lang="en-US" altLang="zh-TW" dirty="0"/>
              <a:t>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860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5D6A7A3-6BDF-4729-9A82-703D70634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FB432F5-22D2-4B6C-BD7E-980E63D3D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案例</a:t>
            </a:r>
            <a:r>
              <a:rPr lang="en-US" altLang="zh-TW" dirty="0"/>
              <a:t>:</a:t>
            </a:r>
            <a:r>
              <a:rPr lang="zh-TW" altLang="en-US" dirty="0"/>
              <a:t> 使用 </a:t>
            </a:r>
            <a:r>
              <a:rPr lang="en-US" altLang="zh-TW" dirty="0"/>
              <a:t>VM</a:t>
            </a:r>
            <a:r>
              <a:rPr lang="zh-TW" altLang="en-US" dirty="0"/>
              <a:t> </a:t>
            </a:r>
            <a:r>
              <a:rPr lang="en-US" altLang="zh-TW" dirty="0"/>
              <a:t>-&gt;</a:t>
            </a:r>
            <a:r>
              <a:rPr lang="zh-TW" altLang="en-US" dirty="0"/>
              <a:t> </a:t>
            </a:r>
            <a:r>
              <a:rPr lang="en-US" altLang="zh-TW" dirty="0"/>
              <a:t>mutable</a:t>
            </a:r>
          </a:p>
          <a:p>
            <a:r>
              <a:rPr lang="zh-TW" altLang="en-US" dirty="0"/>
              <a:t>案例</a:t>
            </a:r>
            <a:r>
              <a:rPr lang="en-US" altLang="zh-TW" dirty="0"/>
              <a:t>:</a:t>
            </a:r>
            <a:r>
              <a:rPr lang="zh-TW" altLang="en-US" dirty="0"/>
              <a:t> 使用 </a:t>
            </a:r>
            <a:r>
              <a:rPr lang="en-US" altLang="zh-TW" dirty="0"/>
              <a:t>Container</a:t>
            </a:r>
            <a:r>
              <a:rPr lang="zh-TW" altLang="en-US" dirty="0"/>
              <a:t> </a:t>
            </a:r>
            <a:r>
              <a:rPr lang="en-US" altLang="zh-TW" dirty="0"/>
              <a:t>-&gt;</a:t>
            </a:r>
            <a:r>
              <a:rPr lang="zh-TW" altLang="en-US" dirty="0"/>
              <a:t> </a:t>
            </a:r>
            <a:r>
              <a:rPr lang="en-US" altLang="zh-TW" dirty="0"/>
              <a:t>immutable</a:t>
            </a:r>
          </a:p>
          <a:p>
            <a:endParaRPr lang="en-US" dirty="0"/>
          </a:p>
          <a:p>
            <a:r>
              <a:rPr lang="zh-TW" altLang="en-US" dirty="0"/>
              <a:t>除非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build</a:t>
            </a:r>
            <a:r>
              <a:rPr lang="zh-TW" altLang="en-US" dirty="0"/>
              <a:t> </a:t>
            </a:r>
            <a:r>
              <a:rPr lang="en-US" altLang="zh-TW" dirty="0"/>
              <a:t>image</a:t>
            </a:r>
            <a:r>
              <a:rPr lang="zh-TW" altLang="en-US" dirty="0"/>
              <a:t> 很簡單</a:t>
            </a:r>
            <a:r>
              <a:rPr lang="en-US" altLang="zh-TW" dirty="0"/>
              <a:t>…</a:t>
            </a:r>
            <a:r>
              <a:rPr lang="zh-TW" altLang="en-US" dirty="0"/>
              <a:t> </a:t>
            </a:r>
            <a:r>
              <a:rPr lang="en-US" altLang="zh-TW" dirty="0"/>
              <a:t>docker </a:t>
            </a:r>
            <a:r>
              <a:rPr lang="zh-TW" altLang="en-US" dirty="0"/>
              <a:t>解決了這些 </a:t>
            </a:r>
            <a:r>
              <a:rPr lang="en-US" altLang="zh-TW" dirty="0"/>
              <a:t>“</a:t>
            </a:r>
            <a:r>
              <a:rPr lang="zh-TW" altLang="en-US" dirty="0"/>
              <a:t>除非</a:t>
            </a:r>
            <a:r>
              <a:rPr lang="en-US" altLang="zh-TW" dirty="0"/>
              <a:t>”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</a:p>
          <a:p>
            <a:endParaRPr lang="en-US" dirty="0"/>
          </a:p>
          <a:p>
            <a:r>
              <a:rPr lang="zh-TW" altLang="en-US" dirty="0"/>
              <a:t>拿舊版的測試，測新的服務 </a:t>
            </a:r>
            <a:r>
              <a:rPr lang="en-US" altLang="zh-TW" dirty="0"/>
              <a:t>-&gt;</a:t>
            </a:r>
            <a:r>
              <a:rPr lang="zh-TW" altLang="en-US" dirty="0"/>
              <a:t> 你能多簡單就部署舊版測試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或是舊版服務</a:t>
            </a:r>
            <a:r>
              <a:rPr lang="en-US" altLang="zh-TW" dirty="0"/>
              <a:t>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250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B63D859-C483-460E-92A1-3F6EAF395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802" y="199022"/>
            <a:ext cx="6538395" cy="445137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FAD0680-E692-42AF-9511-F6FA2F493D1E}"/>
              </a:ext>
            </a:extLst>
          </p:cNvPr>
          <p:cNvSpPr txBox="1"/>
          <p:nvPr/>
        </p:nvSpPr>
        <p:spPr>
          <a:xfrm>
            <a:off x="491706" y="4718652"/>
            <a:ext cx="5436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https://columns.chicken-house.net/2018/05/12/msa-labs2-selfhost/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3571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80E858D-6D6E-49D1-BFA3-521F24757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下一次的主題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FB87B0D-6023-4069-B816-B23AECCAE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52" y="1195902"/>
            <a:ext cx="6727896" cy="381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84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36115B-8089-49FD-AB72-1E2BEA47C5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en-US" altLang="zh-TW" dirty="0"/>
              <a:t>Question?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BD6DF8B-1DDE-4009-ADC2-3F9386D7C2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027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B617E54-C86B-4CC9-B2B9-9493F1901192}"/>
              </a:ext>
            </a:extLst>
          </p:cNvPr>
          <p:cNvSpPr txBox="1"/>
          <p:nvPr/>
        </p:nvSpPr>
        <p:spPr>
          <a:xfrm>
            <a:off x="2526015" y="3301067"/>
            <a:ext cx="8120916" cy="182203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3200" b="1" dirty="0">
                <a:solidFill>
                  <a:srgbClr val="1D6682"/>
                </a:solidFill>
                <a:latin typeface="Arial" panose="020B0604020202020204" pitchFamily="34" charset="0"/>
                <a:ea typeface="Open Sans"/>
              </a:rPr>
              <a:t>【我們正在招募】</a:t>
            </a:r>
            <a:endParaRPr lang="en-US" altLang="zh-TW" sz="2400" dirty="0">
              <a:solidFill>
                <a:srgbClr val="1D6682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  <a:t>● </a:t>
            </a:r>
            <a:r>
              <a:rPr lang="zh-TW" altLang="zh-TW" sz="2400" dirty="0">
                <a:solidFill>
                  <a:srgbClr val="FF8C1D"/>
                </a:solidFill>
                <a:latin typeface="Arial" panose="020B0604020202020204" pitchFamily="34" charset="0"/>
                <a:hlinkClick r:id="rId2"/>
              </a:rPr>
              <a:t>架構師</a:t>
            </a:r>
            <a:endParaRPr lang="zh-TW" altLang="zh-TW" sz="3600" dirty="0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  <a:t>● </a:t>
            </a:r>
            <a:r>
              <a:rPr lang="zh-TW" altLang="zh-TW" sz="2400" dirty="0">
                <a:solidFill>
                  <a:srgbClr val="FF8C1D"/>
                </a:solidFill>
                <a:latin typeface="Arial" panose="020B0604020202020204" pitchFamily="34" charset="0"/>
                <a:hlinkClick r:id="rId3"/>
              </a:rPr>
              <a:t>C# Asp.Net MVC開發工程師</a:t>
            </a:r>
            <a:b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</a:br>
            <a:endParaRPr lang="zh-TW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8E6C06F-8053-48B5-A38E-5A1AE5F6DDFB}"/>
              </a:ext>
            </a:extLst>
          </p:cNvPr>
          <p:cNvSpPr txBox="1"/>
          <p:nvPr/>
        </p:nvSpPr>
        <p:spPr>
          <a:xfrm>
            <a:off x="0" y="4604500"/>
            <a:ext cx="4803623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https://www.91app.com/careers/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zh-TW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F6C7FA2-20EB-4E5E-930C-878BA482A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9144000" cy="330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450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287E1C4E-D280-4285-81C8-16EC485D15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4000"/>
                    </a14:imgEffect>
                    <a14:imgEffect>
                      <a14:colorTemperature colorTemp="4806"/>
                    </a14:imgEffect>
                    <a14:imgEffect>
                      <a14:saturation sat="95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86" y="0"/>
            <a:ext cx="8702815" cy="5143500"/>
          </a:xfrm>
          <a:prstGeom prst="rect">
            <a:avLst/>
          </a:prstGeom>
        </p:spPr>
      </p:pic>
      <p:sp>
        <p:nvSpPr>
          <p:cNvPr id="3" name="副標題 2">
            <a:extLst>
              <a:ext uri="{FF2B5EF4-FFF2-40B4-BE49-F238E27FC236}">
                <a16:creationId xmlns:a16="http://schemas.microsoft.com/office/drawing/2014/main" id="{FB47787D-C35F-469D-A9B4-C52AAAA3E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3592" y="2357297"/>
            <a:ext cx="6858000" cy="2600466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新零售就要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一起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~~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現在就加入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~~</a:t>
            </a:r>
          </a:p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* 技術課程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講座優先報名 *</a:t>
            </a: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講師簡報獨家提供 *</a:t>
            </a: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新零售市場訊息搶先報 *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6514F62-2578-494A-B01D-A0811D335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327" y="395324"/>
            <a:ext cx="1964531" cy="188595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F9D3AF8-0BF3-43DC-97E3-A3DEFC0DF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605" y="4492161"/>
            <a:ext cx="992319" cy="59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24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ECFD4A-AA90-4C6A-9A33-10A6DDCDC6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D5EE567-7E94-422B-A5DC-29E6F0C5F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活動滿意度問卷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61DBF5-5C85-4704-8E17-146C2286E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437" y="563760"/>
            <a:ext cx="2975675" cy="297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985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B528363-A46C-4332-967F-511996D7E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今日投影片及範例程式下載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6E7C34-84D3-4510-B105-9D41DFD64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Slides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IP2C Demo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3EE46F8-5FA2-45B9-A38F-6D615255495B}"/>
              </a:ext>
            </a:extLst>
          </p:cNvPr>
          <p:cNvSpPr txBox="1"/>
          <p:nvPr/>
        </p:nvSpPr>
        <p:spPr>
          <a:xfrm>
            <a:off x="301925" y="1820174"/>
            <a:ext cx="90284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zh-TW" sz="2800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andrew0928</a:t>
            </a:r>
            <a:r>
              <a:rPr lang="en-US" altLang="zh-TW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br>
              <a:rPr lang="en-US" altLang="zh-TW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altLang="zh-TW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Meetup/tree/master/20190320.ContainerForDevelopers</a:t>
            </a:r>
            <a:endParaRPr lang="zh-TW" altLang="en-US" sz="2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261657F-AB46-4D57-A356-C8502A021392}"/>
              </a:ext>
            </a:extLst>
          </p:cNvPr>
          <p:cNvSpPr txBox="1"/>
          <p:nvPr/>
        </p:nvSpPr>
        <p:spPr>
          <a:xfrm>
            <a:off x="301925" y="3943350"/>
            <a:ext cx="8194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altLang="zh-TW" sz="28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andrew0928</a:t>
            </a:r>
            <a:r>
              <a:rPr lang="en-US" altLang="zh-TW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/IP2C.NET.Service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04894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微服務需要更有效率的部署技術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dirty="0"/>
              <a:t> 獨立的執行環境控制能力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TW" dirty="0"/>
              <a:t> </a:t>
            </a:r>
            <a:r>
              <a:rPr lang="zh-TW" altLang="en-US" dirty="0"/>
              <a:t>比 </a:t>
            </a:r>
            <a:r>
              <a:rPr lang="en-US" altLang="zh-TW" dirty="0"/>
              <a:t>VM</a:t>
            </a:r>
            <a:r>
              <a:rPr lang="zh-TW" altLang="en-US" dirty="0"/>
              <a:t> 更小的細粒度要求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dirty="0"/>
              <a:t> 容易部署，擴充 </a:t>
            </a:r>
            <a:r>
              <a:rPr lang="en-US" altLang="zh-TW" dirty="0"/>
              <a:t>(scale out)</a:t>
            </a:r>
            <a:r>
              <a:rPr lang="zh-TW" altLang="en-US" dirty="0"/>
              <a:t>，更新服務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dirty="0"/>
              <a:t> </a:t>
            </a:r>
            <a:r>
              <a:rPr lang="en-US" altLang="zh-TW" dirty="0"/>
              <a:t>DevOps, </a:t>
            </a:r>
            <a:r>
              <a:rPr lang="zh-TW" altLang="en-US" dirty="0"/>
              <a:t>從開發到部署的過程必須容易自動化</a:t>
            </a:r>
            <a:endParaRPr lang="en-US" altLang="zh-TW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100032C-D103-489F-9692-5AA7E289DD14}"/>
              </a:ext>
            </a:extLst>
          </p:cNvPr>
          <p:cNvSpPr/>
          <p:nvPr/>
        </p:nvSpPr>
        <p:spPr>
          <a:xfrm rot="2715138">
            <a:off x="7444596" y="276045"/>
            <a:ext cx="2398143" cy="5262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/>
              <a:t>RECAP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13875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sz="49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Container</a:t>
            </a:r>
            <a:br>
              <a:rPr lang="en-US" altLang="zh-TW" sz="495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9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最適合微服務的部署方式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47B9E5-AC28-4B5F-BB7D-74AE454CF589}"/>
              </a:ext>
            </a:extLst>
          </p:cNvPr>
          <p:cNvSpPr/>
          <p:nvPr/>
        </p:nvSpPr>
        <p:spPr>
          <a:xfrm rot="2715138">
            <a:off x="7444596" y="276045"/>
            <a:ext cx="2398143" cy="5262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/>
              <a:t>RECAP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79083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25798"/>
          <a:stretch/>
        </p:blipFill>
        <p:spPr>
          <a:xfrm>
            <a:off x="392215" y="113061"/>
            <a:ext cx="8841690" cy="4555871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77748" y="4191857"/>
            <a:ext cx="3637052" cy="4770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42900">
              <a:buClrTx/>
            </a:pPr>
            <a:r>
              <a:rPr lang="zh-TW" altLang="en-US" sz="1350" kern="1200" dirty="0">
                <a:solidFill>
                  <a:srgbClr val="000000"/>
                </a:solidFill>
                <a:latin typeface="Calibri" panose="020F0502020204030204"/>
                <a:ea typeface="新細明體" panose="02020500000000000000" pitchFamily="18" charset="-120"/>
              </a:rPr>
              <a:t>硬體 </a:t>
            </a:r>
            <a:r>
              <a:rPr lang="en-US" altLang="zh-TW" sz="1350" kern="1200" dirty="0">
                <a:solidFill>
                  <a:srgbClr val="000000"/>
                </a:solidFill>
                <a:latin typeface="Calibri" panose="020F0502020204030204"/>
                <a:ea typeface="新細明體" panose="02020500000000000000" pitchFamily="18" charset="-120"/>
              </a:rPr>
              <a:t>(Hardware) </a:t>
            </a:r>
            <a:r>
              <a:rPr lang="zh-TW" altLang="en-US" sz="1350" kern="1200" dirty="0">
                <a:solidFill>
                  <a:srgbClr val="000000"/>
                </a:solidFill>
                <a:latin typeface="Calibri" panose="020F0502020204030204"/>
                <a:ea typeface="新細明體" panose="02020500000000000000" pitchFamily="18" charset="-120"/>
              </a:rPr>
              <a:t>的虛擬化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4977829" y="4191857"/>
            <a:ext cx="3637052" cy="4770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42900">
              <a:buClrTx/>
            </a:pPr>
            <a:r>
              <a:rPr lang="zh-TW" altLang="en-US" sz="1350" kern="1200" dirty="0">
                <a:solidFill>
                  <a:srgbClr val="000000"/>
                </a:solidFill>
                <a:latin typeface="Calibri" panose="020F0502020204030204"/>
                <a:ea typeface="新細明體" panose="02020500000000000000" pitchFamily="18" charset="-120"/>
              </a:rPr>
              <a:t>作業系統 </a:t>
            </a:r>
            <a:r>
              <a:rPr lang="en-US" altLang="zh-TW" sz="1350" kern="1200" dirty="0">
                <a:solidFill>
                  <a:srgbClr val="000000"/>
                </a:solidFill>
                <a:latin typeface="Calibri" panose="020F0502020204030204"/>
                <a:ea typeface="新細明體" panose="02020500000000000000" pitchFamily="18" charset="-120"/>
              </a:rPr>
              <a:t>(Operating System) </a:t>
            </a:r>
            <a:r>
              <a:rPr lang="zh-TW" altLang="en-US" sz="1350" kern="1200" dirty="0">
                <a:solidFill>
                  <a:srgbClr val="000000"/>
                </a:solidFill>
                <a:latin typeface="Calibri" panose="020F0502020204030204"/>
                <a:ea typeface="新細明體" panose="02020500000000000000" pitchFamily="18" charset="-120"/>
              </a:rPr>
              <a:t>的虛擬化</a:t>
            </a:r>
          </a:p>
        </p:txBody>
      </p:sp>
      <p:sp>
        <p:nvSpPr>
          <p:cNvPr id="7" name="右大括弧 6"/>
          <p:cNvSpPr/>
          <p:nvPr/>
        </p:nvSpPr>
        <p:spPr>
          <a:xfrm>
            <a:off x="4249142" y="133672"/>
            <a:ext cx="264809" cy="44425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TW" altLang="en-US" sz="1350" kern="1200">
              <a:solidFill>
                <a:srgbClr val="00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右大括弧 7"/>
          <p:cNvSpPr/>
          <p:nvPr/>
        </p:nvSpPr>
        <p:spPr>
          <a:xfrm>
            <a:off x="4464899" y="557481"/>
            <a:ext cx="264809" cy="44425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TW" altLang="en-US" sz="1350" kern="1200">
              <a:solidFill>
                <a:srgbClr val="00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右大括弧 8"/>
          <p:cNvSpPr/>
          <p:nvPr/>
        </p:nvSpPr>
        <p:spPr>
          <a:xfrm>
            <a:off x="4680656" y="1019818"/>
            <a:ext cx="264809" cy="1361219"/>
          </a:xfrm>
          <a:prstGeom prst="rightBrace">
            <a:avLst>
              <a:gd name="adj1" fmla="val 8333"/>
              <a:gd name="adj2" fmla="val 1999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zh-TW" altLang="en-US" sz="1350" kern="1200">
              <a:solidFill>
                <a:srgbClr val="00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977830" y="23519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zh-TW" altLang="en-US" sz="1800" b="1" kern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你的應用程式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970121" y="63168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zh-TW" altLang="en-US" sz="1800" b="1" kern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你的應用程式執行環境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4970121" y="110143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>
              <a:buClrTx/>
            </a:pPr>
            <a:r>
              <a:rPr lang="zh-TW" altLang="en-US" sz="1800" b="1" kern="12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你的應用程式執行平台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5D0B577-29D4-4E7D-947A-8D8FCBE1B023}"/>
              </a:ext>
            </a:extLst>
          </p:cNvPr>
          <p:cNvSpPr/>
          <p:nvPr/>
        </p:nvSpPr>
        <p:spPr>
          <a:xfrm rot="2715138">
            <a:off x="7444596" y="276045"/>
            <a:ext cx="2398143" cy="5262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/>
              <a:t>RECAP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4378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DEMO: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Basic: </a:t>
            </a:r>
            <a:r>
              <a:rPr lang="zh-TW" altLang="en-US" dirty="0"/>
              <a:t>將 </a:t>
            </a:r>
            <a:r>
              <a:rPr lang="en-US" altLang="zh-TW" dirty="0"/>
              <a:t>asp.net</a:t>
            </a:r>
            <a:r>
              <a:rPr lang="zh-TW" altLang="en-US" dirty="0"/>
              <a:t> </a:t>
            </a:r>
            <a:r>
              <a:rPr lang="en-US" altLang="zh-TW" dirty="0" err="1"/>
              <a:t>mvc</a:t>
            </a:r>
            <a:r>
              <a:rPr lang="zh-TW" altLang="en-US" dirty="0"/>
              <a:t> 容器化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5177EE-59E1-4FBB-82CA-BF6BBCBA6C7B}"/>
              </a:ext>
            </a:extLst>
          </p:cNvPr>
          <p:cNvSpPr/>
          <p:nvPr/>
        </p:nvSpPr>
        <p:spPr>
          <a:xfrm rot="2715138">
            <a:off x="7444596" y="276045"/>
            <a:ext cx="2398143" cy="5262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/>
              <a:t>RECAP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72865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d4d-1-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39" y="327805"/>
            <a:ext cx="7812198" cy="439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485901" y="4716379"/>
            <a:ext cx="56923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  <a:defRPr/>
            </a:pPr>
            <a:r>
              <a:rPr lang="en-US" altLang="zh-TW" sz="1350" kern="120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t>http://devopshub.cn/2016/07/08/docker4dotnet-1-overview-and-helloworld/</a:t>
            </a:r>
            <a:endParaRPr lang="zh-TW" altLang="en-US" sz="1350" kern="120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9B4C67-41C7-4BD5-8F78-4D5BCEA1B024}"/>
              </a:ext>
            </a:extLst>
          </p:cNvPr>
          <p:cNvSpPr/>
          <p:nvPr/>
        </p:nvSpPr>
        <p:spPr>
          <a:xfrm rot="2715138">
            <a:off x="7444596" y="276045"/>
            <a:ext cx="2398143" cy="5262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/>
              <a:t>RECAP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67869417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70664</TotalTime>
  <Words>917</Words>
  <Application>Microsoft Office PowerPoint</Application>
  <PresentationFormat>如螢幕大小 (16:9)</PresentationFormat>
  <Paragraphs>190</Paragraphs>
  <Slides>39</Slides>
  <Notes>7</Notes>
  <HiddenSlides>10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5</vt:i4>
      </vt:variant>
      <vt:variant>
        <vt:lpstr>投影片標題</vt:lpstr>
      </vt:variant>
      <vt:variant>
        <vt:i4>39</vt:i4>
      </vt:variant>
    </vt:vector>
  </HeadingPairs>
  <TitlesOfParts>
    <vt:vector size="49" baseType="lpstr">
      <vt:lpstr>微軟正黑體</vt:lpstr>
      <vt:lpstr>Arial</vt:lpstr>
      <vt:lpstr>Calibri</vt:lpstr>
      <vt:lpstr>Calibri Light</vt:lpstr>
      <vt:lpstr>Wingdings</vt:lpstr>
      <vt:lpstr>Swiss</vt:lpstr>
      <vt:lpstr>Office 佈景主題</vt:lpstr>
      <vt:lpstr>1_Swiss</vt:lpstr>
      <vt:lpstr>2_Office 佈景主題</vt:lpstr>
      <vt:lpstr>回顧</vt:lpstr>
      <vt:lpstr>PowerPoint 簡報</vt:lpstr>
      <vt:lpstr>Andrew Wu 是誰?</vt:lpstr>
      <vt:lpstr>.NET Microservices</vt:lpstr>
      <vt:lpstr>今日投影片及範例程式下載:</vt:lpstr>
      <vt:lpstr>微服務需要更有效率的部署技術</vt:lpstr>
      <vt:lpstr>Container 最適合微服務的部署方式</vt:lpstr>
      <vt:lpstr>PowerPoint 簡報</vt:lpstr>
      <vt:lpstr>DEMO: </vt:lpstr>
      <vt:lpstr>PowerPoint 簡報</vt:lpstr>
      <vt:lpstr>PowerPoint 簡報</vt:lpstr>
      <vt:lpstr>PowerPoint 簡報</vt:lpstr>
      <vt:lpstr> Windows 原生的容器技術 - for .NET Developers</vt:lpstr>
      <vt:lpstr> 容器驅動開發 (Container Driven Development)</vt:lpstr>
      <vt:lpstr> Design for Container; Design for Operation;</vt:lpstr>
      <vt:lpstr>PowerPoint 簡報</vt:lpstr>
      <vt:lpstr>PowerPoint 簡報</vt:lpstr>
      <vt:lpstr>12 Factory Apps</vt:lpstr>
      <vt:lpstr>PowerPoint 簡報</vt:lpstr>
      <vt:lpstr>PowerPoint 簡報</vt:lpstr>
      <vt:lpstr>部署服務的模式:</vt:lpstr>
      <vt:lpstr>PowerPoint 簡報</vt:lpstr>
      <vt:lpstr>PowerPoint 簡報</vt:lpstr>
      <vt:lpstr>PowerPoint 簡報</vt:lpstr>
      <vt:lpstr>Q: 哪一種方式比較適合?</vt:lpstr>
      <vt:lpstr>PowerPoint 簡報</vt:lpstr>
      <vt:lpstr>PowerPoint 簡報</vt:lpstr>
      <vt:lpstr>PowerPoint 簡報</vt:lpstr>
      <vt:lpstr>PowerPoint 簡報</vt:lpstr>
      <vt:lpstr>PowerPoint 簡報</vt:lpstr>
      <vt:lpstr>Routing Mesh (swarm mode)</vt:lpstr>
      <vt:lpstr>PowerPoint 簡報</vt:lpstr>
      <vt:lpstr>PowerPoint 簡報</vt:lpstr>
      <vt:lpstr>PowerPoint 簡報</vt:lpstr>
      <vt:lpstr>PowerPoint 簡報</vt:lpstr>
      <vt:lpstr>下一次的主題:</vt:lpstr>
      <vt:lpstr> Question?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Andrew Wu</dc:creator>
  <cp:lastModifiedBy>Andrew Wu</cp:lastModifiedBy>
  <cp:revision>425</cp:revision>
  <dcterms:modified xsi:type="dcterms:W3CDTF">2019-04-03T13:23:00Z</dcterms:modified>
</cp:coreProperties>
</file>